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88" r:id="rId7"/>
    <p:sldId id="262" r:id="rId8"/>
    <p:sldId id="293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2" r:id="rId17"/>
    <p:sldId id="274" r:id="rId18"/>
    <p:sldId id="277" r:id="rId19"/>
    <p:sldId id="278" r:id="rId20"/>
    <p:sldId id="296" r:id="rId21"/>
    <p:sldId id="290" r:id="rId22"/>
    <p:sldId id="295" r:id="rId23"/>
    <p:sldId id="291" r:id="rId24"/>
    <p:sldId id="279" r:id="rId25"/>
    <p:sldId id="294" r:id="rId26"/>
    <p:sldId id="281" r:id="rId27"/>
    <p:sldId id="287" r:id="rId28"/>
  </p:sldIdLst>
  <p:sldSz cx="10553700" cy="5486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07C09-3C6D-315E-FD85-7BF8CB0519F8}" v="65" dt="2025-05-28T16:39:26.745"/>
    <p1510:client id="{4183F9D9-B913-55E8-A825-438205164D48}" v="939" dt="2025-05-27T14:01:28.095"/>
    <p1510:client id="{87922539-8496-59E0-2B67-1951295226D4}" v="152" dt="2025-05-27T15:35:02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ositivepsychology.com/mindfulness-exercises-techniques-activities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CVqFr6j1g?feature=oembed" TargetMode="Externa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54864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5000" b="25000"/>
          <a:stretch>
            <a:fillRect/>
          </a:stretch>
        </p:blipFill>
        <p:spPr>
          <a:xfrm>
            <a:off x="0" y="0"/>
            <a:ext cx="10553700" cy="5486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00100" y="1358900"/>
            <a:ext cx="8953500" cy="200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Developing Grit, Resilience, and Growth Mindset in the Workplace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00100" y="3771900"/>
            <a:ext cx="89535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>
                <a:solidFill>
                  <a:srgbClr val="33312B"/>
                </a:solidFill>
                <a:latin typeface="Poppins"/>
                <a:cs typeface="Poppins"/>
              </a:rPr>
              <a:t>Elissa Jacko</a:t>
            </a:r>
          </a:p>
        </p:txBody>
      </p:sp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311609DA-CFEB-17A1-6AD8-70AF1F804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24" y="3368449"/>
            <a:ext cx="4075649" cy="1704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51054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Introduction to Growth Mindset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028700" y="2374900"/>
            <a:ext cx="87249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A growth mindset is the belief that abilities can be developed through effort, promoting learning, resilience, and valuing feedback.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1028700" y="3060700"/>
            <a:ext cx="87249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Fixed mindset views abilities as static, causing fear of failure; growth mindset embraces challenges and continuous improvement.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028700" y="3746500"/>
            <a:ext cx="87249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Growth mindset enhances adaptability, creativity, and motivation, helping adults model continuous learning and problem solving.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05283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AutoShape 3"/>
          <p:cNvSpPr/>
          <p:nvPr/>
        </p:nvSpPr>
        <p:spPr>
          <a:xfrm>
            <a:off x="800100" y="6007100"/>
            <a:ext cx="8953500" cy="127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4" name="AutoShape 4"/>
          <p:cNvSpPr/>
          <p:nvPr/>
        </p:nvSpPr>
        <p:spPr>
          <a:xfrm>
            <a:off x="2946400" y="5321300"/>
            <a:ext cx="12700" cy="6858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5" name="AutoShape 5"/>
          <p:cNvSpPr/>
          <p:nvPr/>
        </p:nvSpPr>
        <p:spPr>
          <a:xfrm>
            <a:off x="5257800" y="6007100"/>
            <a:ext cx="12700" cy="6858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6" name="AutoShape 6"/>
          <p:cNvSpPr/>
          <p:nvPr/>
        </p:nvSpPr>
        <p:spPr>
          <a:xfrm>
            <a:off x="7569200" y="5321300"/>
            <a:ext cx="12700" cy="6858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7" name="AutoShape 7"/>
          <p:cNvSpPr/>
          <p:nvPr/>
        </p:nvSpPr>
        <p:spPr>
          <a:xfrm>
            <a:off x="2705100" y="575310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8" name="AutoShape 8"/>
          <p:cNvSpPr/>
          <p:nvPr/>
        </p:nvSpPr>
        <p:spPr>
          <a:xfrm>
            <a:off x="5016500" y="575310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9" name="AutoShape 9"/>
          <p:cNvSpPr/>
          <p:nvPr/>
        </p:nvSpPr>
        <p:spPr>
          <a:xfrm>
            <a:off x="7327900" y="575310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10" name="TextBox 10"/>
          <p:cNvSpPr txBox="1"/>
          <p:nvPr/>
        </p:nvSpPr>
        <p:spPr>
          <a:xfrm>
            <a:off x="829362" y="-109871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200" b="1">
                <a:solidFill>
                  <a:srgbClr val="33312B"/>
                </a:solidFill>
                <a:latin typeface="&quot;Yeseva One&quot;"/>
              </a:rPr>
              <a:t>Encouraging a Growth Mindset in the Workplace</a:t>
            </a:r>
            <a:endParaRPr lang="en-US" sz="900"/>
          </a:p>
        </p:txBody>
      </p:sp>
      <p:sp>
        <p:nvSpPr>
          <p:cNvPr id="11" name="TextBox 11"/>
          <p:cNvSpPr txBox="1"/>
          <p:nvPr/>
        </p:nvSpPr>
        <p:spPr>
          <a:xfrm>
            <a:off x="950669" y="793411"/>
            <a:ext cx="38735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1600" b="1">
                <a:solidFill>
                  <a:srgbClr val="33312B"/>
                </a:solidFill>
                <a:latin typeface="&quot;Yeseva One&quot;"/>
              </a:rPr>
              <a:t>Leadership’s Role in Modeling Growth Mindset Behaviors</a:t>
            </a:r>
            <a:endParaRPr lang="en-US" sz="900"/>
          </a:p>
        </p:txBody>
      </p:sp>
      <p:sp>
        <p:nvSpPr>
          <p:cNvPr id="12" name="TextBox 12"/>
          <p:cNvSpPr txBox="1"/>
          <p:nvPr/>
        </p:nvSpPr>
        <p:spPr>
          <a:xfrm>
            <a:off x="3356662" y="2479664"/>
            <a:ext cx="38735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Providing Constructive Feedback Focused on Effort and Strategies</a:t>
            </a:r>
            <a:endParaRPr lang="en-US" sz="1000"/>
          </a:p>
        </p:txBody>
      </p:sp>
      <p:sp>
        <p:nvSpPr>
          <p:cNvPr id="13" name="TextBox 13"/>
          <p:cNvSpPr txBox="1"/>
          <p:nvPr/>
        </p:nvSpPr>
        <p:spPr>
          <a:xfrm>
            <a:off x="5560769" y="973290"/>
            <a:ext cx="3873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sz="1600" b="1">
                <a:solidFill>
                  <a:srgbClr val="33312B"/>
                </a:solidFill>
                <a:latin typeface="&quot;Yeseva One&quot;"/>
              </a:rPr>
              <a:t>Promoting Continuous Learning and Curiosity</a:t>
            </a:r>
            <a:endParaRPr lang="en-US" sz="900"/>
          </a:p>
        </p:txBody>
      </p:sp>
      <p:sp>
        <p:nvSpPr>
          <p:cNvPr id="14" name="TextBox 14"/>
          <p:cNvSpPr txBox="1"/>
          <p:nvPr/>
        </p:nvSpPr>
        <p:spPr>
          <a:xfrm>
            <a:off x="2908300" y="58420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950669" y="1514825"/>
            <a:ext cx="38735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200" b="0">
                <a:solidFill>
                  <a:srgbClr val="33312B"/>
                </a:solidFill>
                <a:latin typeface="Poppins"/>
              </a:rPr>
              <a:t>Leaders demonstrate commitment to learning by sharing challenges and fostering a culture valuing effort and progress over fixed abilities.</a:t>
            </a:r>
            <a:endParaRPr lang="en-US" sz="900"/>
          </a:p>
        </p:txBody>
      </p:sp>
      <p:sp>
        <p:nvSpPr>
          <p:cNvPr id="16" name="TextBox 16"/>
          <p:cNvSpPr txBox="1"/>
          <p:nvPr/>
        </p:nvSpPr>
        <p:spPr>
          <a:xfrm>
            <a:off x="5219700" y="58420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3356662" y="3396324"/>
            <a:ext cx="38735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Feedback emphasizes effort and learning strategies, encouraging employees to view setbacks as opportunities for skill development.</a:t>
            </a:r>
            <a:endParaRPr lang="en-US" sz="1000"/>
          </a:p>
        </p:txBody>
      </p:sp>
      <p:sp>
        <p:nvSpPr>
          <p:cNvPr id="18" name="TextBox 18"/>
          <p:cNvSpPr txBox="1"/>
          <p:nvPr/>
        </p:nvSpPr>
        <p:spPr>
          <a:xfrm>
            <a:off x="7531100" y="58420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5521753" y="1514825"/>
            <a:ext cx="38735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200" b="0">
                <a:solidFill>
                  <a:srgbClr val="33312B"/>
                </a:solidFill>
                <a:latin typeface="Poppins"/>
              </a:rPr>
              <a:t>Organizations offer learning opportunities and encourage curiosity, stretch goals, and collaboration to foster intrinsic motivation and adaptability.</a:t>
            </a:r>
            <a:endParaRPr lang="en-US" sz="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29159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7" name="AutoShape 7"/>
          <p:cNvSpPr/>
          <p:nvPr/>
        </p:nvSpPr>
        <p:spPr>
          <a:xfrm>
            <a:off x="4572000" y="8813800"/>
            <a:ext cx="51181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8" name="AutoShape 8"/>
          <p:cNvSpPr/>
          <p:nvPr/>
        </p:nvSpPr>
        <p:spPr>
          <a:xfrm>
            <a:off x="5308600" y="12052300"/>
            <a:ext cx="43815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9" name="TextBox 9"/>
          <p:cNvSpPr txBox="1"/>
          <p:nvPr/>
        </p:nvSpPr>
        <p:spPr>
          <a:xfrm>
            <a:off x="634284" y="-100109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Practical</a:t>
            </a: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 </a:t>
            </a: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Techniques to Foster Growth Mindset</a:t>
            </a:r>
            <a:endParaRPr lang="en-US" sz="1100"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86005" y="1006644"/>
            <a:ext cx="55118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Goal-setting aligned with growth principles</a:t>
            </a:r>
            <a:endParaRPr lang="en-US" sz="1000"/>
          </a:p>
        </p:txBody>
      </p:sp>
      <p:sp>
        <p:nvSpPr>
          <p:cNvPr id="11" name="TextBox 11"/>
          <p:cNvSpPr txBox="1"/>
          <p:nvPr/>
        </p:nvSpPr>
        <p:spPr>
          <a:xfrm>
            <a:off x="3381310" y="2514285"/>
            <a:ext cx="47752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Celebrating progress and effort</a:t>
            </a:r>
            <a:endParaRPr lang="en-US" sz="1000"/>
          </a:p>
        </p:txBody>
      </p:sp>
      <p:sp>
        <p:nvSpPr>
          <p:cNvPr id="12" name="TextBox 12"/>
          <p:cNvSpPr txBox="1"/>
          <p:nvPr/>
        </p:nvSpPr>
        <p:spPr>
          <a:xfrm>
            <a:off x="3376615" y="3708309"/>
            <a:ext cx="4038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Encouraging risk-taking and learning from mistakes</a:t>
            </a:r>
            <a:endParaRPr lang="en-US" sz="1000"/>
          </a:p>
        </p:txBody>
      </p:sp>
      <p:sp>
        <p:nvSpPr>
          <p:cNvPr id="13" name="TextBox 13"/>
          <p:cNvSpPr txBox="1"/>
          <p:nvPr/>
        </p:nvSpPr>
        <p:spPr>
          <a:xfrm>
            <a:off x="1869611" y="181262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3386005" y="1633103"/>
            <a:ext cx="699439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Set realistic yet challenging goals focusing on learning and personal development, breaking objectives into manageable steps to reinforce motivation.</a:t>
            </a:r>
            <a:endParaRPr lang="en-US" sz="1000"/>
          </a:p>
        </p:txBody>
      </p:sp>
      <p:sp>
        <p:nvSpPr>
          <p:cNvPr id="15" name="TextBox 15"/>
          <p:cNvSpPr txBox="1"/>
          <p:nvPr/>
        </p:nvSpPr>
        <p:spPr>
          <a:xfrm>
            <a:off x="2025674" y="3186525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3381310" y="2850811"/>
            <a:ext cx="69113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Recognize effort, strategies, and improvement to cultivate a culture valuing learning from mistakes and encouraging perseverance.</a:t>
            </a:r>
            <a:endParaRPr lang="en-US" sz="1000"/>
          </a:p>
        </p:txBody>
      </p:sp>
      <p:sp>
        <p:nvSpPr>
          <p:cNvPr id="17" name="TextBox 17"/>
          <p:cNvSpPr txBox="1"/>
          <p:nvPr/>
        </p:nvSpPr>
        <p:spPr>
          <a:xfrm>
            <a:off x="2025674" y="4628765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3376615" y="4530285"/>
            <a:ext cx="7364673" cy="131302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Support experimentation without fear, reframing mistakes as feedback, with leaders modeling openness to learning and challenges.</a:t>
            </a:r>
            <a:endParaRPr lang="en-US"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62738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692807" y="46326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Building Self-Efficacy Among Adults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871722" y="1482827"/>
            <a:ext cx="3911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Understanding Self-Efficacy and Its Impact on Performance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5562600" y="1375442"/>
            <a:ext cx="3911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Techniques to Boost Confidence and Reinforce Growth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803445" y="3141420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Self-efficacy influences motivation, perseverance, and resilience, enabling adults to set goals and overcome challenges effectively.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94323" y="3141420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Mastery experiences and positive verbal reinforcement build competence and encourage persistence through structured challenges and feedback.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769" y="0"/>
            <a:ext cx="10553700" cy="104521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6000" r="16000"/>
          <a:stretch>
            <a:fillRect/>
          </a:stretch>
        </p:blipFill>
        <p:spPr>
          <a:xfrm>
            <a:off x="247474" y="1375442"/>
            <a:ext cx="2848427" cy="282798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9298" y="241571"/>
            <a:ext cx="10465351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Integrating Grit, Resilience, and Growth Mindset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417485" y="1372549"/>
            <a:ext cx="3911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Interrelation of Grit, Resilience, and Growth Mindset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68262" y="2748036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Grit, resilience, and growth mindset collectively support adult development by fostering perseverance, adaptive capacity, and belief in growth through effort.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517402"/>
            <a:ext cx="10553700" cy="96647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AutoShape 3"/>
          <p:cNvSpPr/>
          <p:nvPr/>
        </p:nvSpPr>
        <p:spPr>
          <a:xfrm>
            <a:off x="595268" y="181845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4" name="AutoShape 4"/>
          <p:cNvSpPr/>
          <p:nvPr/>
        </p:nvSpPr>
        <p:spPr>
          <a:xfrm>
            <a:off x="3668669" y="181845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5" name="AutoShape 5"/>
          <p:cNvSpPr/>
          <p:nvPr/>
        </p:nvSpPr>
        <p:spPr>
          <a:xfrm>
            <a:off x="6754768" y="181845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7" name="TextBox 7"/>
          <p:cNvSpPr txBox="1"/>
          <p:nvPr/>
        </p:nvSpPr>
        <p:spPr>
          <a:xfrm>
            <a:off x="331914" y="46326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Leadership’s Role in Fostering a Supportive Environment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68423" y="1201528"/>
            <a:ext cx="2044700" cy="1828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Leadership Styles That Promote Grit and Growth Mindset</a:t>
            </a:r>
            <a:endParaRPr lang="en-US" sz="1000"/>
          </a:p>
        </p:txBody>
      </p:sp>
      <p:sp>
        <p:nvSpPr>
          <p:cNvPr id="9" name="TextBox 9"/>
          <p:cNvSpPr txBox="1"/>
          <p:nvPr/>
        </p:nvSpPr>
        <p:spPr>
          <a:xfrm>
            <a:off x="4554523" y="1201528"/>
            <a:ext cx="2044700" cy="1828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Training Leaders to Recognize and Nurture Traits</a:t>
            </a:r>
            <a:endParaRPr lang="en-US" sz="1000"/>
          </a:p>
        </p:txBody>
      </p:sp>
      <p:sp>
        <p:nvSpPr>
          <p:cNvPr id="10" name="TextBox 10"/>
          <p:cNvSpPr txBox="1"/>
          <p:nvPr/>
        </p:nvSpPr>
        <p:spPr>
          <a:xfrm>
            <a:off x="7627923" y="1201528"/>
            <a:ext cx="20447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Building a Culture of Psychological Safety</a:t>
            </a:r>
            <a:endParaRPr lang="en-US" sz="1000"/>
          </a:p>
        </p:txBody>
      </p:sp>
      <p:sp>
        <p:nvSpPr>
          <p:cNvPr id="12" name="TextBox 12"/>
          <p:cNvSpPr txBox="1"/>
          <p:nvPr/>
        </p:nvSpPr>
        <p:spPr>
          <a:xfrm>
            <a:off x="785769" y="189465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68423" y="2561920"/>
            <a:ext cx="2044700" cy="240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Effective leaders foster grit and growth mindset by encouraging learning, persistence, and positive adaptation to challenges.</a:t>
            </a:r>
            <a:endParaRPr lang="en-US" sz="1000"/>
          </a:p>
        </p:txBody>
      </p:sp>
      <p:sp>
        <p:nvSpPr>
          <p:cNvPr id="14" name="TextBox 14"/>
          <p:cNvSpPr txBox="1"/>
          <p:nvPr/>
        </p:nvSpPr>
        <p:spPr>
          <a:xfrm>
            <a:off x="3871868" y="189465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4554523" y="2747404"/>
            <a:ext cx="2044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Leadership training equips managers to identify and nurture grit and resilience through coaching and team discussions.</a:t>
            </a:r>
            <a:endParaRPr lang="en-US" sz="1000"/>
          </a:p>
        </p:txBody>
      </p:sp>
      <p:sp>
        <p:nvSpPr>
          <p:cNvPr id="16" name="TextBox 16"/>
          <p:cNvSpPr txBox="1"/>
          <p:nvPr/>
        </p:nvSpPr>
        <p:spPr>
          <a:xfrm>
            <a:off x="6945268" y="189465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7627923" y="2564586"/>
            <a:ext cx="2044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Leaders create psychological safety by promoting open dialogue and viewing mistakes as growth opportunities.</a:t>
            </a:r>
            <a:endParaRPr 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40081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000" b="1000"/>
          <a:stretch>
            <a:fillRect/>
          </a:stretch>
        </p:blipFill>
        <p:spPr>
          <a:xfrm>
            <a:off x="812800" y="1701800"/>
            <a:ext cx="4432300" cy="28067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1371600" y="4572000"/>
            <a:ext cx="3314700" cy="2806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000" r="1000"/>
          <a:stretch>
            <a:fillRect/>
          </a:stretch>
        </p:blipFill>
        <p:spPr>
          <a:xfrm>
            <a:off x="1930400" y="7442200"/>
            <a:ext cx="2209800" cy="280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t="1000" b="1000"/>
          <a:stretch>
            <a:fillRect/>
          </a:stretch>
        </p:blipFill>
        <p:spPr>
          <a:xfrm>
            <a:off x="2476500" y="10312400"/>
            <a:ext cx="1104900" cy="28067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5308600" y="1663700"/>
            <a:ext cx="43815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8" name="AutoShape 8"/>
          <p:cNvSpPr/>
          <p:nvPr/>
        </p:nvSpPr>
        <p:spPr>
          <a:xfrm>
            <a:off x="4749800" y="4533900"/>
            <a:ext cx="49403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9" name="AutoShape 9"/>
          <p:cNvSpPr/>
          <p:nvPr/>
        </p:nvSpPr>
        <p:spPr>
          <a:xfrm>
            <a:off x="4203700" y="7404100"/>
            <a:ext cx="54864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10" name="AutoShape 10"/>
          <p:cNvSpPr/>
          <p:nvPr/>
        </p:nvSpPr>
        <p:spPr>
          <a:xfrm>
            <a:off x="3644900" y="10274300"/>
            <a:ext cx="60452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11" name="TextBox 11"/>
          <p:cNvSpPr txBox="1"/>
          <p:nvPr/>
        </p:nvSpPr>
        <p:spPr>
          <a:xfrm>
            <a:off x="800100" y="622300"/>
            <a:ext cx="89535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Overcoming Barriers to Change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5473700" y="1930400"/>
            <a:ext cx="4038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Common Obstacles in Developing Traits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927600" y="4965700"/>
            <a:ext cx="45974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Strategies to Address Resistance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4368800" y="8026400"/>
            <a:ext cx="51435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Sustaining Momentum Over Time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3810000" y="11074400"/>
            <a:ext cx="57023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Importance of Supportive Culture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2971800" y="29337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5473700" y="2908300"/>
            <a:ext cx="4038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Resistance to change, low confidence, lack of skills, unclear goals, unsupportive culture, and mental health challenges hinder progress.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2971800" y="58039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9" name="TextBox 19"/>
          <p:cNvSpPr txBox="1"/>
          <p:nvPr/>
        </p:nvSpPr>
        <p:spPr>
          <a:xfrm>
            <a:off x="4927600" y="5956300"/>
            <a:ext cx="4597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Create safe environments, communicate clearly, celebrate small wins, provide training, model behaviors, and offer constructive feedback.</a:t>
            </a:r>
            <a:endParaRPr lang="en-US" sz="1100"/>
          </a:p>
        </p:txBody>
      </p:sp>
      <p:sp>
        <p:nvSpPr>
          <p:cNvPr id="20" name="TextBox 20"/>
          <p:cNvSpPr txBox="1"/>
          <p:nvPr/>
        </p:nvSpPr>
        <p:spPr>
          <a:xfrm>
            <a:off x="2971800" y="86741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21" name="TextBox 21"/>
          <p:cNvSpPr txBox="1"/>
          <p:nvPr/>
        </p:nvSpPr>
        <p:spPr>
          <a:xfrm>
            <a:off x="4368800" y="8648700"/>
            <a:ext cx="51435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Continuous support, clear expectations, leadership modeling, and regular reflection are key to maintaining long-term development.</a:t>
            </a:r>
            <a:endParaRPr lang="en-US" sz="1100"/>
          </a:p>
        </p:txBody>
      </p:sp>
      <p:sp>
        <p:nvSpPr>
          <p:cNvPr id="22" name="TextBox 22"/>
          <p:cNvSpPr txBox="1"/>
          <p:nvPr/>
        </p:nvSpPr>
        <p:spPr>
          <a:xfrm>
            <a:off x="2971800" y="115443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4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3810000" y="11684000"/>
            <a:ext cx="57023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A culture encouraging risk-taking, learning from failure, and autonomy fosters resilience and growth mindset effectively.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335723"/>
            <a:ext cx="10553700" cy="92964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3000" r="13000"/>
          <a:stretch>
            <a:fillRect/>
          </a:stretch>
        </p:blipFill>
        <p:spPr>
          <a:xfrm>
            <a:off x="1066800" y="1162200"/>
            <a:ext cx="2114311" cy="2089540"/>
          </a:xfrm>
          <a:prstGeom prst="roundRect">
            <a:avLst>
              <a:gd name="adj" fmla="val 50000"/>
            </a:avLst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8000" r="18000"/>
          <a:stretch>
            <a:fillRect/>
          </a:stretch>
        </p:blipFill>
        <p:spPr>
          <a:xfrm>
            <a:off x="4064000" y="1012990"/>
            <a:ext cx="2251211" cy="2226389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24000" r="24000"/>
          <a:stretch>
            <a:fillRect/>
          </a:stretch>
        </p:blipFill>
        <p:spPr>
          <a:xfrm>
            <a:off x="7048500" y="1012990"/>
            <a:ext cx="2226319" cy="2226388"/>
          </a:xfrm>
          <a:prstGeom prst="roundRect">
            <a:avLst>
              <a:gd name="adj" fmla="val 50000"/>
            </a:avLst>
          </a:prstGeom>
        </p:spPr>
      </p:pic>
      <p:sp>
        <p:nvSpPr>
          <p:cNvPr id="6" name="TextBox 6"/>
          <p:cNvSpPr txBox="1"/>
          <p:nvPr/>
        </p:nvSpPr>
        <p:spPr>
          <a:xfrm>
            <a:off x="787661" y="37894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Monitoring and Evaluating Progress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2167" y="3456175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Establishing Clear Benchmarks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89367" y="3456175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Gathering and Utilizing Feedback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73867" y="3456175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Recognizing Progress and Achievements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66800" y="4553692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Set measurable goals reflecting </a:t>
            </a:r>
            <a:r>
              <a:rPr lang="en-US" sz="1200" b="0">
                <a:solidFill>
                  <a:srgbClr val="33312B"/>
                </a:solidFill>
                <a:latin typeface="Poppins"/>
              </a:rPr>
              <a:t>improvements</a:t>
            </a:r>
            <a:r>
              <a:rPr lang="en-US" sz="1600" b="0">
                <a:solidFill>
                  <a:srgbClr val="33312B"/>
                </a:solidFill>
                <a:latin typeface="Poppins"/>
              </a:rPr>
              <a:t> in grit, resilience, and growth mindset among employees.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89367" y="4628297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Collect input through surveys and interviews to identify effective practices and areas for improvement.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73867" y="4802375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Celebrate milestones publicly to foster motivation and reinforce positive behaviors within the organization.</a:t>
            </a:r>
            <a:endParaRPr lang="en-US" sz="16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18872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000" b="1000"/>
          <a:stretch>
            <a:fillRect/>
          </a:stretch>
        </p:blipFill>
        <p:spPr>
          <a:xfrm>
            <a:off x="812800" y="2374900"/>
            <a:ext cx="4432300" cy="2832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1000" r="1000"/>
          <a:stretch>
            <a:fillRect/>
          </a:stretch>
        </p:blipFill>
        <p:spPr>
          <a:xfrm>
            <a:off x="1549400" y="5270500"/>
            <a:ext cx="2946400" cy="28321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000" r="1000"/>
          <a:stretch>
            <a:fillRect/>
          </a:stretch>
        </p:blipFill>
        <p:spPr>
          <a:xfrm>
            <a:off x="2298700" y="8153400"/>
            <a:ext cx="1473200" cy="28321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5308600" y="2336800"/>
            <a:ext cx="43815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7" name="AutoShape 7"/>
          <p:cNvSpPr/>
          <p:nvPr/>
        </p:nvSpPr>
        <p:spPr>
          <a:xfrm>
            <a:off x="4572000" y="5232400"/>
            <a:ext cx="51181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8" name="AutoShape 8"/>
          <p:cNvSpPr/>
          <p:nvPr/>
        </p:nvSpPr>
        <p:spPr>
          <a:xfrm>
            <a:off x="3822700" y="8128000"/>
            <a:ext cx="58547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9" name="TextBox 9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Tips for Sustaining a Positive Workplace Culture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73700" y="2603500"/>
            <a:ext cx="4038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Encouraging Open Communication and Feedback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4737100" y="5842000"/>
            <a:ext cx="47752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Recognizing and Rewarding Effort and Improvement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00500" y="8737600"/>
            <a:ext cx="55118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Maintaining Flexibility and Adaptability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2971800" y="36195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5473700" y="3949700"/>
            <a:ext cx="40386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Create a safe environment for sharing ideas and concerns to promote trust and collaboration.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2971800" y="65151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6" name="TextBox 16"/>
          <p:cNvSpPr txBox="1"/>
          <p:nvPr/>
        </p:nvSpPr>
        <p:spPr>
          <a:xfrm>
            <a:off x="4737100" y="6832600"/>
            <a:ext cx="47752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Acknowledge perseverance and constructive risk-taking to motivate ongoing development.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2971800" y="94107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4000500" y="9728200"/>
            <a:ext cx="55118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50000"/>
              </a:lnSpc>
              <a:defRPr/>
            </a:pPr>
            <a:r>
              <a:rPr lang="en-US" sz="1800" b="0" dirty="0">
                <a:solidFill>
                  <a:srgbClr val="33312B"/>
                </a:solidFill>
                <a:latin typeface="Poppins"/>
              </a:rPr>
              <a:t>Support work-life balance with flexible hours </a:t>
            </a:r>
            <a:r>
              <a:rPr lang="en-US" dirty="0">
                <a:solidFill>
                  <a:srgbClr val="33312B"/>
                </a:solidFill>
                <a:latin typeface="Poppins"/>
              </a:rPr>
              <a:t>or a flexible work setting to</a:t>
            </a:r>
            <a:r>
              <a:rPr lang="en-US" sz="1800" b="0" dirty="0">
                <a:solidFill>
                  <a:srgbClr val="33312B"/>
                </a:solidFill>
                <a:latin typeface="Poppins"/>
              </a:rPr>
              <a:t> prevent burnout and sustain performance.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59309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Encouraging Peer Support and Collaboration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066800" y="2654300"/>
            <a:ext cx="3911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Building Communities of Practice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5562600" y="2654300"/>
            <a:ext cx="3911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Facilitating Knowledge Sharing and Mutual Encouragement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066800" y="3632200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Communities of practice enable workers to share strategies, solve problems, and support each other, fostering resilience and grit.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562600" y="4000500"/>
            <a:ext cx="39116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Structured dialogue and peer mentoring promote feedback, celebrate successes, and treat setbacks as shared learning.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37338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Introduction to Grit and Resilience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1028700" y="2374900"/>
            <a:ext cx="87249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Resilience is the ability to recover and grow stronger after adversity, while grit is the passion and perseverance to pursue long-term goals despite obstacles.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6D78-5ADA-2966-0854-66D75277B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F0B0749-5253-4E31-5CB7-48ACE228AAC0}"/>
              </a:ext>
            </a:extLst>
          </p:cNvPr>
          <p:cNvSpPr/>
          <p:nvPr/>
        </p:nvSpPr>
        <p:spPr>
          <a:xfrm>
            <a:off x="0" y="0"/>
            <a:ext cx="10553700" cy="59309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0619BFD-CCBB-C213-4B18-F6C087B36D7A}"/>
              </a:ext>
            </a:extLst>
          </p:cNvPr>
          <p:cNvSpPr txBox="1"/>
          <p:nvPr/>
        </p:nvSpPr>
        <p:spPr>
          <a:xfrm>
            <a:off x="800100" y="630525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Activity</a:t>
            </a:r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904F2ED-6809-5904-E5D3-9C01DCD71FE7}"/>
              </a:ext>
            </a:extLst>
          </p:cNvPr>
          <p:cNvSpPr txBox="1"/>
          <p:nvPr/>
        </p:nvSpPr>
        <p:spPr>
          <a:xfrm>
            <a:off x="1066800" y="2654300"/>
            <a:ext cx="669192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solidFill>
                  <a:srgbClr val="191D34"/>
                </a:solidFill>
                <a:latin typeface="Poppins"/>
                <a:cs typeface="Poppins"/>
              </a:rPr>
              <a:t>Think of a difficult circumstance in your life that has been concerning you. Write down some details about the event. What would you tell a friend in that situation? What tone would you use? What actions would you take?</a:t>
            </a:r>
            <a:endParaRPr lang="en-US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853103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439" y="74605"/>
            <a:ext cx="10553700" cy="99822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13000" r="13000"/>
          <a:stretch>
            <a:fillRect/>
          </a:stretch>
        </p:blipFill>
        <p:spPr>
          <a:xfrm>
            <a:off x="1017045" y="1274107"/>
            <a:ext cx="1716058" cy="1716315"/>
          </a:xfrm>
          <a:prstGeom prst="roundRect">
            <a:avLst>
              <a:gd name="adj" fmla="val 50000"/>
            </a:avLst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14245" y="1274107"/>
            <a:ext cx="1716058" cy="1716315"/>
          </a:xfrm>
          <a:prstGeom prst="roundRect">
            <a:avLst>
              <a:gd name="adj" fmla="val 50000"/>
            </a:avLst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4000" r="14000"/>
          <a:stretch>
            <a:fillRect/>
          </a:stretch>
        </p:blipFill>
        <p:spPr>
          <a:xfrm>
            <a:off x="6998745" y="1274107"/>
            <a:ext cx="1716058" cy="1716315"/>
          </a:xfrm>
          <a:prstGeom prst="roundRect">
            <a:avLst>
              <a:gd name="adj" fmla="val 50000"/>
            </a:avLst>
          </a:prstGeom>
        </p:spPr>
      </p:pic>
      <p:sp>
        <p:nvSpPr>
          <p:cNvPr id="6" name="TextBox 6"/>
          <p:cNvSpPr txBox="1"/>
          <p:nvPr/>
        </p:nvSpPr>
        <p:spPr>
          <a:xfrm>
            <a:off x="800100" y="199538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200" b="1">
                <a:solidFill>
                  <a:srgbClr val="33312B"/>
                </a:solidFill>
                <a:latin typeface="&quot;Yeseva One&quot;"/>
              </a:rPr>
              <a:t> Resilience Role Models and Storytelling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79729" y="3244794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Sharing Stories of Overcoming Adversity</a:t>
            </a:r>
            <a:endParaRPr lang="en-US" sz="1050"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976929" y="3244794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Rewriting Negative Narratives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61429" y="3244794"/>
            <a:ext cx="24130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Facilitating Mindset Shifts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79729" y="4416915"/>
            <a:ext cx="2413000" cy="24003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Sharing personal or observed experiences of grit highlights perseverance and strength, building resilience in the workplace.</a:t>
            </a:r>
            <a:endParaRPr lang="en-US" sz="1050">
              <a:ea typeface="Calibri"/>
              <a:cs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76929" y="4416915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Consciously crafting positive versions of anxiety-inducing stories fosters control and optimism in interpreting experiences.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961429" y="4061316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Encouraging growth-focused perspectives through storytelling promotes a resilient culture and collective strength in teams.</a:t>
            </a:r>
            <a:endParaRPr lang="en-US" sz="105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095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6CBAF-2CEF-B72A-1174-741AA332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45BFD285-95AD-6507-5C6E-C01FD2F018BB}"/>
              </a:ext>
            </a:extLst>
          </p:cNvPr>
          <p:cNvSpPr/>
          <p:nvPr/>
        </p:nvSpPr>
        <p:spPr>
          <a:xfrm>
            <a:off x="-12439" y="74605"/>
            <a:ext cx="10553700" cy="99822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F0B1B88-E05A-55D2-297B-81265D213CAA}"/>
              </a:ext>
            </a:extLst>
          </p:cNvPr>
          <p:cNvSpPr txBox="1"/>
          <p:nvPr/>
        </p:nvSpPr>
        <p:spPr>
          <a:xfrm>
            <a:off x="800100" y="199538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3200" b="1">
                <a:solidFill>
                  <a:srgbClr val="33312B"/>
                </a:solidFill>
                <a:latin typeface="&quot;Yeseva One&quot;"/>
              </a:rPr>
              <a:t>Activity: Story Telling</a:t>
            </a:r>
            <a:endParaRPr lang="en-US" sz="3200" b="1">
              <a:solidFill>
                <a:srgbClr val="33312B"/>
              </a:solidFill>
              <a:latin typeface="&quot;Yeseva One&quot;"/>
              <a:ea typeface="Calibri"/>
              <a:cs typeface="Calibri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6F089E4-4200-2FB8-5434-BC84FF6B0215}"/>
              </a:ext>
            </a:extLst>
          </p:cNvPr>
          <p:cNvSpPr txBox="1"/>
          <p:nvPr/>
        </p:nvSpPr>
        <p:spPr>
          <a:xfrm>
            <a:off x="798761" y="1369383"/>
            <a:ext cx="8960735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400" b="1">
                <a:solidFill>
                  <a:srgbClr val="191D34"/>
                </a:solidFill>
                <a:latin typeface="Poppins"/>
                <a:cs typeface="Poppins"/>
              </a:rPr>
              <a:t>We can adjust our paradigms by re-creating narratives we tell ourselves. We can get stuck in re-playing the same stories, which may not be helpful or productive. By creating a healthier storyline, we foster our sense of control and how we interpret events.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9712EB6-9132-2166-961A-5F846BE869F9}"/>
              </a:ext>
            </a:extLst>
          </p:cNvPr>
          <p:cNvSpPr txBox="1"/>
          <p:nvPr/>
        </p:nvSpPr>
        <p:spPr>
          <a:xfrm>
            <a:off x="794817" y="2467473"/>
            <a:ext cx="8836635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solidFill>
                  <a:srgbClr val="191D34"/>
                </a:solidFill>
                <a:latin typeface="Poppins"/>
                <a:ea typeface="Calibri"/>
                <a:cs typeface="Calibri"/>
              </a:rPr>
              <a:t>Consider an example in your life where you continue to repeat a story that produces worry or anxiety. Try writing out a new version with a more positive interpretation. Recognize how you feel in the process.</a:t>
            </a:r>
            <a:endParaRPr lang="en-US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0834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754" y="-175721"/>
            <a:ext cx="10553700" cy="69596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507484" y="46326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 Acts of Kindness and Gratitude</a:t>
            </a:r>
            <a:endParaRPr lang="en-US" sz="3600">
              <a:ea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18121" y="1248532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Encouraging Daily Acts of Kindness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3615321" y="1248532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Expressing Gratitude Regularly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6599821" y="1248532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Boosting Happiness and Resilience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79106" y="2887600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Promote simple daily kindness, such as acknowledging or assisting one person each day to foster a supportive environment.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76306" y="28876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Regular gratitude helps individuals and teams focus on positive experiences, enhancing stress coping abilities.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60806" y="2887600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Incorporating kindness and gratitude into routines creates happier, more resilient employees and strengthens community.</a:t>
            </a:r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24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69850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000" b="1">
                <a:solidFill>
                  <a:srgbClr val="33312B"/>
                </a:solidFill>
                <a:latin typeface="&quot;Yeseva One&quot;"/>
              </a:rPr>
              <a:t>Addressing Mental Health and Well-being</a:t>
            </a:r>
            <a:endParaRPr lang="en-US" sz="4000">
              <a:ea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0738" y="1892842"/>
            <a:ext cx="24130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Role of Mental Health in Building Resilience</a:t>
            </a:r>
            <a:endParaRPr lang="en-US" sz="1050">
              <a:ea typeface="Calibri"/>
              <a:cs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07938" y="1892842"/>
            <a:ext cx="24130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Access to Counseling and Support Services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92438" y="1892842"/>
            <a:ext cx="24130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000" b="1">
                <a:solidFill>
                  <a:srgbClr val="33312B"/>
                </a:solidFill>
                <a:latin typeface="&quot;Yeseva One&quot;"/>
              </a:rPr>
              <a:t>Encouraging Work-Life Balance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42461" y="3480433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Mental health is crucial for resilience, enabling individuals to adapt and maintain emotional balance under stress.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39661" y="3480433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Providing counseling, hotlines, and peer support fosters a safe environment for discussing mental health without stigma.</a:t>
            </a:r>
            <a:endParaRPr lang="en-US" sz="1050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24161" y="3112133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Flexible work arrangements and wellness programs help reduce stress and prevent burnout, supporting sustained performance.</a:t>
            </a:r>
            <a:endParaRPr lang="en-US" sz="160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8C812-30E7-1F12-76A4-034919E54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63A40728-4378-CF13-8E54-5689B0BC8B18}"/>
              </a:ext>
            </a:extLst>
          </p:cNvPr>
          <p:cNvSpPr/>
          <p:nvPr/>
        </p:nvSpPr>
        <p:spPr>
          <a:xfrm>
            <a:off x="0" y="0"/>
            <a:ext cx="10553700" cy="69850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CAF24BB-7FE7-4BF1-429D-8C6C21272932}"/>
              </a:ext>
            </a:extLst>
          </p:cNvPr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4000" b="1">
                <a:solidFill>
                  <a:srgbClr val="33312B"/>
                </a:solidFill>
                <a:latin typeface="&quot;Yeseva One&quot;"/>
              </a:rPr>
              <a:t>Body Scan Activity</a:t>
            </a:r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F23FE6-07FE-9DF1-E430-CA10F169B539}"/>
              </a:ext>
            </a:extLst>
          </p:cNvPr>
          <p:cNvSpPr txBox="1"/>
          <p:nvPr/>
        </p:nvSpPr>
        <p:spPr>
          <a:xfrm>
            <a:off x="910738" y="1951415"/>
            <a:ext cx="7719111" cy="1401927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1400">
                <a:solidFill>
                  <a:srgbClr val="191D34"/>
                </a:solidFill>
                <a:latin typeface="Poppins"/>
                <a:cs typeface="Poppins"/>
              </a:rPr>
              <a:t>Body scan is one form of mindfulness meditation, focused on the physical experience of mindfulness. It is a technique that hones your attention on different areas of your body to gain awareness and optimize your sensation. Scientific research indicates that practicing </a:t>
            </a:r>
            <a:r>
              <a:rPr lang="en-US" sz="1400" u="sng">
                <a:solidFill>
                  <a:srgbClr val="191D34"/>
                </a:solidFill>
                <a:latin typeface="Poppins"/>
                <a:cs typeface="Poppins"/>
                <a:hlinkClick r:id="rId3"/>
              </a:rPr>
              <a:t>body scan</a:t>
            </a:r>
            <a:r>
              <a:rPr lang="en-US" sz="1400">
                <a:solidFill>
                  <a:srgbClr val="191D34"/>
                </a:solidFill>
                <a:latin typeface="Poppins"/>
                <a:cs typeface="Poppins"/>
              </a:rPr>
              <a:t> techniques is linked to greater wellbeing and increased resilience</a:t>
            </a:r>
            <a:endParaRPr lang="en-US">
              <a:latin typeface="Poppins"/>
              <a:cs typeface="Poppins"/>
            </a:endParaRPr>
          </a:p>
        </p:txBody>
      </p:sp>
      <p:pic>
        <p:nvPicPr>
          <p:cNvPr id="5" name="Online Media 4" title="The Body Scan (10 Minutes)">
            <a:hlinkClick r:id="" action="ppaction://media"/>
            <a:extLst>
              <a:ext uri="{FF2B5EF4-FFF2-40B4-BE49-F238E27FC236}">
                <a16:creationId xmlns:a16="http://schemas.microsoft.com/office/drawing/2014/main" id="{099A9779-FB33-856F-29CD-96FE1CD8C4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324702" y="3124884"/>
            <a:ext cx="4821242" cy="27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097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97790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l="25000" r="25000"/>
          <a:stretch>
            <a:fillRect/>
          </a:stretch>
        </p:blipFill>
        <p:spPr>
          <a:xfrm>
            <a:off x="1886126" y="868300"/>
            <a:ext cx="1863287" cy="18712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24000" r="24000"/>
          <a:stretch>
            <a:fillRect/>
          </a:stretch>
        </p:blipFill>
        <p:spPr>
          <a:xfrm>
            <a:off x="6011279" y="799964"/>
            <a:ext cx="1960826" cy="193962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287794" y="56088"/>
            <a:ext cx="8953500" cy="660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4400" b="1">
                <a:solidFill>
                  <a:srgbClr val="33312B"/>
                </a:solidFill>
                <a:latin typeface="&quot;Yeseva One&quot;"/>
              </a:rPr>
              <a:t>Summary and Key Takeaways</a:t>
            </a:r>
            <a:endParaRPr lang="en-US" sz="1100"/>
          </a:p>
        </p:txBody>
      </p:sp>
      <p:sp>
        <p:nvSpPr>
          <p:cNvPr id="6" name="TextBox 6"/>
          <p:cNvSpPr txBox="1"/>
          <p:nvPr/>
        </p:nvSpPr>
        <p:spPr>
          <a:xfrm>
            <a:off x="1066800" y="2974060"/>
            <a:ext cx="3911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Recap of Main Concepts and Strategies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767432" y="2886199"/>
            <a:ext cx="39116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2400" b="1">
                <a:solidFill>
                  <a:srgbClr val="33312B"/>
                </a:solidFill>
                <a:latin typeface="&quot;Yeseva One&quot;"/>
              </a:rPr>
              <a:t>Importance of Ongoing Commitment and Application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1066800" y="4198954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Grit, resilience, and growth mindset empower adults working with children to overcome challenges and improve continuously.</a:t>
            </a:r>
            <a:endParaRPr lang="en-US" sz="1600">
              <a:ea typeface="Calibri"/>
              <a:cs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767432" y="4212875"/>
            <a:ext cx="39116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600" b="0">
                <a:solidFill>
                  <a:srgbClr val="33312B"/>
                </a:solidFill>
                <a:latin typeface="Poppins"/>
              </a:rPr>
              <a:t>Sustained effort and applying learned principles foster a positive workplace culture and enhance employee performance.</a:t>
            </a:r>
            <a:endParaRPr lang="en-US" sz="105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54864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25000" b="25000"/>
          <a:stretch>
            <a:fillRect/>
          </a:stretch>
        </p:blipFill>
        <p:spPr>
          <a:xfrm>
            <a:off x="0" y="0"/>
            <a:ext cx="10553700" cy="5486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36654" y="282654"/>
            <a:ext cx="8953500" cy="78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5200" b="0">
                <a:solidFill>
                  <a:srgbClr val="33312B"/>
                </a:solidFill>
                <a:latin typeface="&quot;Yeseva One&quot;"/>
              </a:rPr>
              <a:t>Thank You</a:t>
            </a:r>
            <a:endParaRPr lang="en-US"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ACCF6-B5D4-2237-6A9A-CC615E71CE03}"/>
              </a:ext>
            </a:extLst>
          </p:cNvPr>
          <p:cNvSpPr txBox="1"/>
          <p:nvPr/>
        </p:nvSpPr>
        <p:spPr>
          <a:xfrm>
            <a:off x="855099" y="4415105"/>
            <a:ext cx="32109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https://www.surveymonkey.com/r/6BXBSD5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78496-4517-E66C-DEE3-76AD7C2FFE6F}"/>
              </a:ext>
            </a:extLst>
          </p:cNvPr>
          <p:cNvSpPr txBox="1"/>
          <p:nvPr/>
        </p:nvSpPr>
        <p:spPr>
          <a:xfrm>
            <a:off x="6701188" y="4397655"/>
            <a:ext cx="3350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+mn-lt"/>
                <a:cs typeface="+mn-lt"/>
              </a:rPr>
              <a:t>https://www.surveymonkey.com/r/KFRVQNR</a:t>
            </a:r>
            <a:endParaRPr lang="en-US"/>
          </a:p>
        </p:txBody>
      </p:sp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7DEE967-C453-0FEA-CC6E-150EDDA9B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43" y="1367804"/>
            <a:ext cx="2436303" cy="2438400"/>
          </a:xfrm>
          <a:prstGeom prst="rect">
            <a:avLst/>
          </a:prstGeom>
        </p:spPr>
      </p:pic>
      <p:pic>
        <p:nvPicPr>
          <p:cNvPr id="9" name="Picture 8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7CDE9C7F-A261-CB4D-3FD4-ADCB52931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453" y="1367803"/>
            <a:ext cx="2436303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53093"/>
            <a:ext cx="10553700" cy="77851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AutoShape 3"/>
          <p:cNvSpPr/>
          <p:nvPr/>
        </p:nvSpPr>
        <p:spPr>
          <a:xfrm>
            <a:off x="666232" y="1526561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4" name="AutoShape 4"/>
          <p:cNvSpPr/>
          <p:nvPr/>
        </p:nvSpPr>
        <p:spPr>
          <a:xfrm>
            <a:off x="3739632" y="1526561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5" name="AutoShape 5"/>
          <p:cNvSpPr/>
          <p:nvPr/>
        </p:nvSpPr>
        <p:spPr>
          <a:xfrm>
            <a:off x="6825732" y="1526561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6" name="TextBox 6"/>
          <p:cNvSpPr txBox="1"/>
          <p:nvPr/>
        </p:nvSpPr>
        <p:spPr>
          <a:xfrm>
            <a:off x="703115" y="-3961"/>
            <a:ext cx="8953500" cy="200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Understanding Grit: Components and Characteristics</a:t>
            </a:r>
            <a:endParaRPr lang="en-US" sz="1000"/>
          </a:p>
        </p:txBody>
      </p:sp>
      <p:sp>
        <p:nvSpPr>
          <p:cNvPr id="7" name="TextBox 7"/>
          <p:cNvSpPr txBox="1"/>
          <p:nvPr/>
        </p:nvSpPr>
        <p:spPr>
          <a:xfrm>
            <a:off x="1402832" y="1615461"/>
            <a:ext cx="2044700" cy="10922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Passion and Perseverance Explained</a:t>
            </a:r>
            <a:endParaRPr lang="en-US" sz="1000"/>
          </a:p>
        </p:txBody>
      </p:sp>
      <p:sp>
        <p:nvSpPr>
          <p:cNvPr id="8" name="TextBox 8"/>
          <p:cNvSpPr txBox="1"/>
          <p:nvPr/>
        </p:nvSpPr>
        <p:spPr>
          <a:xfrm>
            <a:off x="4488932" y="1158261"/>
            <a:ext cx="20447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Examples of Grit in Professional Settings</a:t>
            </a:r>
            <a:endParaRPr lang="en-US" sz="1000"/>
          </a:p>
        </p:txBody>
      </p:sp>
      <p:sp>
        <p:nvSpPr>
          <p:cNvPr id="9" name="TextBox 9"/>
          <p:cNvSpPr txBox="1"/>
          <p:nvPr/>
        </p:nvSpPr>
        <p:spPr>
          <a:xfrm>
            <a:off x="7333791" y="1158261"/>
            <a:ext cx="20447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How Grit Impacts Long-Term Success</a:t>
            </a:r>
            <a:endParaRPr lang="en-US" sz="1000"/>
          </a:p>
        </p:txBody>
      </p:sp>
      <p:sp>
        <p:nvSpPr>
          <p:cNvPr id="10" name="TextBox 10"/>
          <p:cNvSpPr txBox="1"/>
          <p:nvPr/>
        </p:nvSpPr>
        <p:spPr>
          <a:xfrm>
            <a:off x="856732" y="1615461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402832" y="2855525"/>
            <a:ext cx="2044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Grit combines passion and perseverance, enabling sustained effort toward long-term goals despite setbacks.</a:t>
            </a:r>
            <a:endParaRPr lang="en-US" sz="1000"/>
          </a:p>
        </p:txBody>
      </p:sp>
      <p:sp>
        <p:nvSpPr>
          <p:cNvPr id="12" name="TextBox 12"/>
          <p:cNvSpPr txBox="1"/>
          <p:nvPr/>
        </p:nvSpPr>
        <p:spPr>
          <a:xfrm>
            <a:off x="3942832" y="1615461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488932" y="2954404"/>
            <a:ext cx="2044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Professionals show grit by persisting through challenges, maintaining motivation, and adapting to change.</a:t>
            </a:r>
            <a:endParaRPr lang="en-US" sz="1000"/>
          </a:p>
        </p:txBody>
      </p:sp>
      <p:sp>
        <p:nvSpPr>
          <p:cNvPr id="14" name="TextBox 14"/>
          <p:cNvSpPr txBox="1"/>
          <p:nvPr/>
        </p:nvSpPr>
        <p:spPr>
          <a:xfrm>
            <a:off x="7016232" y="1615461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7562332" y="3076868"/>
            <a:ext cx="20447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Grit enhances resilience, learning, and consistent effort, often predicting achievement beyond talent alone.</a:t>
            </a:r>
            <a:endParaRPr lang="en-US"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04648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AutoShape 3"/>
          <p:cNvSpPr/>
          <p:nvPr/>
        </p:nvSpPr>
        <p:spPr>
          <a:xfrm>
            <a:off x="800100" y="6311900"/>
            <a:ext cx="8953500" cy="127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4" name="AutoShape 4"/>
          <p:cNvSpPr/>
          <p:nvPr/>
        </p:nvSpPr>
        <p:spPr>
          <a:xfrm>
            <a:off x="3721100" y="5626100"/>
            <a:ext cx="12700" cy="6858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5" name="AutoShape 5"/>
          <p:cNvSpPr/>
          <p:nvPr/>
        </p:nvSpPr>
        <p:spPr>
          <a:xfrm>
            <a:off x="6794500" y="6311900"/>
            <a:ext cx="12700" cy="685800"/>
          </a:xfrm>
          <a:prstGeom prst="rect">
            <a:avLst/>
          </a:prstGeom>
          <a:solidFill>
            <a:srgbClr val="E6E6DF"/>
          </a:solidFill>
        </p:spPr>
      </p:sp>
      <p:sp>
        <p:nvSpPr>
          <p:cNvPr id="6" name="AutoShape 6"/>
          <p:cNvSpPr/>
          <p:nvPr/>
        </p:nvSpPr>
        <p:spPr>
          <a:xfrm>
            <a:off x="3479800" y="605790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7" name="AutoShape 7"/>
          <p:cNvSpPr/>
          <p:nvPr/>
        </p:nvSpPr>
        <p:spPr>
          <a:xfrm>
            <a:off x="6553200" y="6057900"/>
            <a:ext cx="508000" cy="508000"/>
          </a:xfrm>
          <a:prstGeom prst="roundRect">
            <a:avLst>
              <a:gd name="adj" fmla="val 15000"/>
            </a:avLst>
          </a:prstGeom>
          <a:solidFill>
            <a:srgbClr val="E6E6DF"/>
          </a:solidFill>
        </p:spPr>
      </p:sp>
      <p:sp>
        <p:nvSpPr>
          <p:cNvPr id="10" name="TextBox 10"/>
          <p:cNvSpPr txBox="1"/>
          <p:nvPr/>
        </p:nvSpPr>
        <p:spPr>
          <a:xfrm>
            <a:off x="4591830" y="3854450"/>
            <a:ext cx="54102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Coping Strategies and Workplace Role</a:t>
            </a:r>
            <a:endParaRPr lang="en-US" sz="1000"/>
          </a:p>
        </p:txBody>
      </p:sp>
      <p:sp>
        <p:nvSpPr>
          <p:cNvPr id="11" name="TextBox 11"/>
          <p:cNvSpPr txBox="1"/>
          <p:nvPr/>
        </p:nvSpPr>
        <p:spPr>
          <a:xfrm>
            <a:off x="3670300" y="61341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6756400" y="61341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800" b="0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4591831" y="4404179"/>
            <a:ext cx="54102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Effective coping strategies like mindfulness and support systems enhance resilience, which is crucial for workplace performance by fostering recovery, independence, and positive relationships.</a:t>
            </a:r>
            <a:endParaRPr lang="en-US" sz="1000"/>
          </a:p>
        </p:txBody>
      </p:sp>
      <p:sp>
        <p:nvSpPr>
          <p:cNvPr id="8" name="TextBox 8"/>
          <p:cNvSpPr txBox="1"/>
          <p:nvPr/>
        </p:nvSpPr>
        <p:spPr>
          <a:xfrm>
            <a:off x="424640" y="132443"/>
            <a:ext cx="8953500" cy="2006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Understanding Resilience: Components and Characteristics</a:t>
            </a:r>
            <a:endParaRPr lang="en-US" sz="1000"/>
          </a:p>
        </p:txBody>
      </p:sp>
      <p:sp>
        <p:nvSpPr>
          <p:cNvPr id="9" name="TextBox 9"/>
          <p:cNvSpPr txBox="1"/>
          <p:nvPr/>
        </p:nvSpPr>
        <p:spPr>
          <a:xfrm>
            <a:off x="424698" y="1884136"/>
            <a:ext cx="54102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Emotional Resilience and Adaptability</a:t>
            </a:r>
            <a:endParaRPr lang="en-US" sz="1000"/>
          </a:p>
        </p:txBody>
      </p:sp>
      <p:sp>
        <p:nvSpPr>
          <p:cNvPr id="12" name="TextBox 12"/>
          <p:cNvSpPr txBox="1"/>
          <p:nvPr/>
        </p:nvSpPr>
        <p:spPr>
          <a:xfrm>
            <a:off x="424699" y="2482850"/>
            <a:ext cx="5410200" cy="1371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Emotional resilience involves understanding and managing feelings, adapting creatively to adversity, and maintaining mental health through optimism and emotional intelligence.</a:t>
            </a:r>
            <a:endParaRPr lang="en-US"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14770"/>
            <a:ext cx="10553700" cy="133096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t="1000" b="1000"/>
          <a:stretch>
            <a:fillRect/>
          </a:stretch>
        </p:blipFill>
        <p:spPr>
          <a:xfrm>
            <a:off x="812800" y="9956800"/>
            <a:ext cx="4432300" cy="2463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4203700" y="7391400"/>
            <a:ext cx="54864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9" name="AutoShape 9"/>
          <p:cNvSpPr/>
          <p:nvPr/>
        </p:nvSpPr>
        <p:spPr>
          <a:xfrm>
            <a:off x="4749800" y="9918700"/>
            <a:ext cx="49403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10" name="AutoShape 10"/>
          <p:cNvSpPr/>
          <p:nvPr/>
        </p:nvSpPr>
        <p:spPr>
          <a:xfrm>
            <a:off x="5308600" y="12446000"/>
            <a:ext cx="43815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15" name="TextBox 15"/>
          <p:cNvSpPr txBox="1"/>
          <p:nvPr/>
        </p:nvSpPr>
        <p:spPr>
          <a:xfrm>
            <a:off x="5473700" y="10185400"/>
            <a:ext cx="4038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Strategies for Sustaining Well-being</a:t>
            </a:r>
            <a:endParaRPr lang="en-US" sz="10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1371600" y="7429500"/>
            <a:ext cx="3314700" cy="24638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971800" y="110236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4</a:t>
            </a:r>
            <a:endParaRPr lang="en-US" sz="1000"/>
          </a:p>
        </p:txBody>
      </p:sp>
      <p:sp>
        <p:nvSpPr>
          <p:cNvPr id="23" name="TextBox 23"/>
          <p:cNvSpPr txBox="1"/>
          <p:nvPr/>
        </p:nvSpPr>
        <p:spPr>
          <a:xfrm>
            <a:off x="5473700" y="11176000"/>
            <a:ext cx="40386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Resilience-building and supportive organizational practices are essential to maintain adult caregivers' effectiveness.</a:t>
            </a:r>
            <a:endParaRPr lang="en-US" sz="100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000" b="1000"/>
          <a:stretch>
            <a:fillRect/>
          </a:stretch>
        </p:blipFill>
        <p:spPr>
          <a:xfrm>
            <a:off x="1452343" y="1779402"/>
            <a:ext cx="987853" cy="21611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1000" r="1000"/>
          <a:stretch>
            <a:fillRect/>
          </a:stretch>
        </p:blipFill>
        <p:spPr>
          <a:xfrm>
            <a:off x="925750" y="4130981"/>
            <a:ext cx="1926938" cy="219045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4927600" y="7658100"/>
            <a:ext cx="45974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Impact of Workplace Culture on Stress Levels</a:t>
            </a:r>
            <a:endParaRPr lang="en-US" sz="1000"/>
          </a:p>
        </p:txBody>
      </p:sp>
      <p:sp>
        <p:nvSpPr>
          <p:cNvPr id="11" name="TextBox 11"/>
          <p:cNvSpPr txBox="1"/>
          <p:nvPr/>
        </p:nvSpPr>
        <p:spPr>
          <a:xfrm>
            <a:off x="800100" y="622300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Challenges Faced by Adults Working with Children</a:t>
            </a:r>
            <a:endParaRPr lang="en-US" sz="1000"/>
          </a:p>
        </p:txBody>
      </p:sp>
      <p:sp>
        <p:nvSpPr>
          <p:cNvPr id="20" name="TextBox 20"/>
          <p:cNvSpPr txBox="1"/>
          <p:nvPr/>
        </p:nvSpPr>
        <p:spPr>
          <a:xfrm>
            <a:off x="2971800" y="849630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3</a:t>
            </a:r>
            <a:endParaRPr lang="en-US" sz="1000"/>
          </a:p>
        </p:txBody>
      </p:sp>
      <p:sp>
        <p:nvSpPr>
          <p:cNvPr id="21" name="TextBox 21"/>
          <p:cNvSpPr txBox="1"/>
          <p:nvPr/>
        </p:nvSpPr>
        <p:spPr>
          <a:xfrm>
            <a:off x="4927600" y="8636000"/>
            <a:ext cx="4597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Supportive workplace culture reduces stress, while high workloads and poor support increase burnout risks.</a:t>
            </a:r>
            <a:endParaRPr lang="en-US" sz="1000"/>
          </a:p>
        </p:txBody>
      </p:sp>
      <p:sp>
        <p:nvSpPr>
          <p:cNvPr id="12" name="TextBox 12"/>
          <p:cNvSpPr txBox="1"/>
          <p:nvPr/>
        </p:nvSpPr>
        <p:spPr>
          <a:xfrm>
            <a:off x="3078458" y="2017763"/>
            <a:ext cx="57023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Emotional Demands and Burnout Risks</a:t>
            </a:r>
            <a:endParaRPr lang="en-US" sz="1000"/>
          </a:p>
        </p:txBody>
      </p:sp>
      <p:sp>
        <p:nvSpPr>
          <p:cNvPr id="13" name="TextBox 13"/>
          <p:cNvSpPr txBox="1"/>
          <p:nvPr/>
        </p:nvSpPr>
        <p:spPr>
          <a:xfrm>
            <a:off x="3022765" y="3763223"/>
            <a:ext cx="51435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Balancing Empathy with Professional Boundaries</a:t>
            </a:r>
            <a:endParaRPr lang="en-US" sz="1000"/>
          </a:p>
        </p:txBody>
      </p:sp>
      <p:sp>
        <p:nvSpPr>
          <p:cNvPr id="16" name="TextBox 16"/>
          <p:cNvSpPr txBox="1"/>
          <p:nvPr/>
        </p:nvSpPr>
        <p:spPr>
          <a:xfrm>
            <a:off x="1889119" y="317518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1</a:t>
            </a:r>
            <a:endParaRPr lang="en-US" sz="1000"/>
          </a:p>
        </p:txBody>
      </p:sp>
      <p:sp>
        <p:nvSpPr>
          <p:cNvPr id="17" name="TextBox 17"/>
          <p:cNvSpPr txBox="1"/>
          <p:nvPr/>
        </p:nvSpPr>
        <p:spPr>
          <a:xfrm>
            <a:off x="3029689" y="2741844"/>
            <a:ext cx="57023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Adults face significant emotional stress managing children's needs, risking burnout characterized by exhaustion and reduced accomplishment.</a:t>
            </a:r>
            <a:endParaRPr lang="en-US" sz="1000"/>
          </a:p>
        </p:txBody>
      </p:sp>
      <p:sp>
        <p:nvSpPr>
          <p:cNvPr id="18" name="TextBox 18"/>
          <p:cNvSpPr txBox="1"/>
          <p:nvPr/>
        </p:nvSpPr>
        <p:spPr>
          <a:xfrm>
            <a:off x="1879365" y="5100158"/>
            <a:ext cx="75286" cy="255041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2</a:t>
            </a:r>
            <a:endParaRPr lang="en-US" sz="1000"/>
          </a:p>
        </p:txBody>
      </p:sp>
      <p:sp>
        <p:nvSpPr>
          <p:cNvPr id="19" name="TextBox 19"/>
          <p:cNvSpPr txBox="1"/>
          <p:nvPr/>
        </p:nvSpPr>
        <p:spPr>
          <a:xfrm>
            <a:off x="3081288" y="4519528"/>
            <a:ext cx="5143500" cy="685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Caregivers must balance empathy with clear boundaries to avoid emotional strain and maintain objectivity.</a:t>
            </a:r>
            <a:endParaRPr lang="en-US"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6F5E951-FE80-1F46-8246-BA524EB7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00" b="1000"/>
          <a:stretch>
            <a:fillRect/>
          </a:stretch>
        </p:blipFill>
        <p:spPr>
          <a:xfrm>
            <a:off x="100766" y="2478895"/>
            <a:ext cx="4432300" cy="2463800"/>
          </a:xfrm>
          <a:prstGeom prst="rect">
            <a:avLst/>
          </a:prstGeom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688DF2D7-30C1-A347-C9C6-7B1B9439E7B9}"/>
              </a:ext>
            </a:extLst>
          </p:cNvPr>
          <p:cNvSpPr txBox="1"/>
          <p:nvPr/>
        </p:nvSpPr>
        <p:spPr>
          <a:xfrm>
            <a:off x="4761666" y="2707495"/>
            <a:ext cx="4038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Strategies for Sustaining Well-being</a:t>
            </a:r>
            <a:endParaRPr lang="en-US" sz="1000"/>
          </a:p>
        </p:txBody>
      </p:sp>
      <p:pic>
        <p:nvPicPr>
          <p:cNvPr id="7" name="Picture 5" descr="A white rectangular object with black edges&#10;&#10;AI-generated content may be incorrect.">
            <a:extLst>
              <a:ext uri="{FF2B5EF4-FFF2-40B4-BE49-F238E27FC236}">
                <a16:creationId xmlns:a16="http://schemas.microsoft.com/office/drawing/2014/main" id="{E4BAA83C-FC68-6B5E-4B63-EBB32C9A32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581535" y="-28881"/>
            <a:ext cx="3314700" cy="2463800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3C153FA3-3D78-F48C-7BF2-DC2465C09B55}"/>
              </a:ext>
            </a:extLst>
          </p:cNvPr>
          <p:cNvSpPr txBox="1"/>
          <p:nvPr/>
        </p:nvSpPr>
        <p:spPr>
          <a:xfrm>
            <a:off x="2259766" y="3545695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4</a:t>
            </a:r>
            <a:endParaRPr lang="en-US" sz="1000"/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9F73D471-9B78-49C1-461E-DB174A09FB2C}"/>
              </a:ext>
            </a:extLst>
          </p:cNvPr>
          <p:cNvSpPr txBox="1"/>
          <p:nvPr/>
        </p:nvSpPr>
        <p:spPr>
          <a:xfrm>
            <a:off x="4761666" y="3698095"/>
            <a:ext cx="40386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Resilience-building and supportive organizational practices are essential to maintain adult caregivers' effectiveness.</a:t>
            </a:r>
            <a:endParaRPr lang="en-US" sz="100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48583695-D0A0-0985-3AD4-A3DABF89144F}"/>
              </a:ext>
            </a:extLst>
          </p:cNvPr>
          <p:cNvSpPr txBox="1"/>
          <p:nvPr/>
        </p:nvSpPr>
        <p:spPr>
          <a:xfrm>
            <a:off x="4137535" y="199720"/>
            <a:ext cx="45974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Impact of Workplace Culture on Stress Levels</a:t>
            </a:r>
            <a:endParaRPr lang="en-US" sz="1000"/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94676081-0059-F49D-5CB1-3BCEE6059199}"/>
              </a:ext>
            </a:extLst>
          </p:cNvPr>
          <p:cNvSpPr txBox="1"/>
          <p:nvPr/>
        </p:nvSpPr>
        <p:spPr>
          <a:xfrm>
            <a:off x="2181735" y="1037919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400" b="1">
                <a:solidFill>
                  <a:srgbClr val="33312B"/>
                </a:solidFill>
                <a:latin typeface="Poppins"/>
              </a:rPr>
              <a:t>3</a:t>
            </a:r>
            <a:endParaRPr lang="en-US" sz="1000"/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2063BEE2-1692-C94B-344B-98933D13DDFB}"/>
              </a:ext>
            </a:extLst>
          </p:cNvPr>
          <p:cNvSpPr txBox="1"/>
          <p:nvPr/>
        </p:nvSpPr>
        <p:spPr>
          <a:xfrm>
            <a:off x="4137535" y="1177619"/>
            <a:ext cx="45974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Supportive workplace culture reduces stress, while high workloads and poor support increase burnout risks.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93415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73533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/>
          <p:cNvSpPr txBox="1"/>
          <p:nvPr/>
        </p:nvSpPr>
        <p:spPr>
          <a:xfrm>
            <a:off x="419699" y="251333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Strategies to Develop Grit in Adults</a:t>
            </a:r>
            <a:endParaRPr lang="en-US" sz="1000"/>
          </a:p>
        </p:txBody>
      </p:sp>
      <p:sp>
        <p:nvSpPr>
          <p:cNvPr id="4" name="TextBox 4"/>
          <p:cNvSpPr txBox="1"/>
          <p:nvPr/>
        </p:nvSpPr>
        <p:spPr>
          <a:xfrm>
            <a:off x="579106" y="1580449"/>
            <a:ext cx="24130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Setting Long-Term Goals and Maintaining Motivation</a:t>
            </a:r>
            <a:endParaRPr lang="en-US" sz="1000"/>
          </a:p>
        </p:txBody>
      </p:sp>
      <p:sp>
        <p:nvSpPr>
          <p:cNvPr id="5" name="TextBox 5"/>
          <p:cNvSpPr txBox="1"/>
          <p:nvPr/>
        </p:nvSpPr>
        <p:spPr>
          <a:xfrm>
            <a:off x="3576306" y="1580449"/>
            <a:ext cx="2413000" cy="18288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Building Perseverance Through Incremental Challenges</a:t>
            </a:r>
            <a:endParaRPr lang="en-US" sz="1000"/>
          </a:p>
        </p:txBody>
      </p:sp>
      <p:sp>
        <p:nvSpPr>
          <p:cNvPr id="6" name="TextBox 6"/>
          <p:cNvSpPr txBox="1"/>
          <p:nvPr/>
        </p:nvSpPr>
        <p:spPr>
          <a:xfrm>
            <a:off x="6560806" y="1580449"/>
            <a:ext cx="2413000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Encouraging Reflection and Learning from Failure</a:t>
            </a:r>
            <a:endParaRPr lang="en-US" sz="1000"/>
          </a:p>
        </p:txBody>
      </p:sp>
      <p:sp>
        <p:nvSpPr>
          <p:cNvPr id="7" name="TextBox 7"/>
          <p:cNvSpPr txBox="1"/>
          <p:nvPr/>
        </p:nvSpPr>
        <p:spPr>
          <a:xfrm>
            <a:off x="579106" y="3294949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Establishing clear, long-term objectives helps sustain focus and drive over extended periods, essential for developing grit.</a:t>
            </a:r>
            <a:endParaRPr lang="en-US" sz="1000"/>
          </a:p>
        </p:txBody>
      </p:sp>
      <p:sp>
        <p:nvSpPr>
          <p:cNvPr id="8" name="TextBox 8"/>
          <p:cNvSpPr txBox="1"/>
          <p:nvPr/>
        </p:nvSpPr>
        <p:spPr>
          <a:xfrm>
            <a:off x="3576306" y="3663249"/>
            <a:ext cx="2413000" cy="1714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Gradually increasing difficulty in tasks fosters resilience and strengthens the ability to persist despite obstacles.</a:t>
            </a:r>
            <a:endParaRPr lang="en-US" sz="1000"/>
          </a:p>
        </p:txBody>
      </p:sp>
      <p:sp>
        <p:nvSpPr>
          <p:cNvPr id="9" name="TextBox 9"/>
          <p:cNvSpPr txBox="1"/>
          <p:nvPr/>
        </p:nvSpPr>
        <p:spPr>
          <a:xfrm>
            <a:off x="6560806" y="3294949"/>
            <a:ext cx="2413000" cy="20574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Analyzing setbacks as learning opportunities promotes growth mindset and continuous improvement in grit development.</a:t>
            </a:r>
            <a:endParaRPr lang="en-US"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F41D5-0C07-C4BD-EAFE-82C09F19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48A4EF6-304E-416D-B26B-8F4425BCAFD2}"/>
              </a:ext>
            </a:extLst>
          </p:cNvPr>
          <p:cNvSpPr/>
          <p:nvPr/>
        </p:nvSpPr>
        <p:spPr>
          <a:xfrm>
            <a:off x="0" y="0"/>
            <a:ext cx="10553700" cy="7353300"/>
          </a:xfrm>
          <a:prstGeom prst="rect">
            <a:avLst/>
          </a:prstGeom>
          <a:solidFill>
            <a:srgbClr val="F9FAF7"/>
          </a:solidFill>
        </p:spPr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6C5F8D2-F3C3-D4EB-B964-CD808FF82D07}"/>
              </a:ext>
            </a:extLst>
          </p:cNvPr>
          <p:cNvSpPr txBox="1"/>
          <p:nvPr/>
        </p:nvSpPr>
        <p:spPr>
          <a:xfrm>
            <a:off x="419699" y="251333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Activity</a:t>
            </a:r>
            <a:endParaRPr lang="en-US" sz="100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2F1655B-5F99-81CB-5C65-34013D7B8A8C}"/>
              </a:ext>
            </a:extLst>
          </p:cNvPr>
          <p:cNvSpPr txBox="1"/>
          <p:nvPr/>
        </p:nvSpPr>
        <p:spPr>
          <a:xfrm>
            <a:off x="579106" y="1580449"/>
            <a:ext cx="8411637" cy="1460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>
              <a:lnSpc>
                <a:spcPct val="120000"/>
              </a:lnSpc>
              <a:defRPr/>
            </a:pPr>
            <a:r>
              <a:rPr lang="en-US" b="1" dirty="0">
                <a:solidFill>
                  <a:srgbClr val="33312B"/>
                </a:solidFill>
                <a:latin typeface="&quot;Yeseva One&quot;"/>
              </a:rPr>
              <a:t>Can you name a time when you felt yourself actively developing grit or resiliency? </a:t>
            </a:r>
          </a:p>
        </p:txBody>
      </p:sp>
    </p:spTree>
    <p:extLst>
      <p:ext uri="{BB962C8B-B14F-4D97-AF65-F5344CB8AC3E}">
        <p14:creationId xmlns:p14="http://schemas.microsoft.com/office/powerpoint/2010/main" val="289522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0553700" cy="10782300"/>
          </a:xfrm>
          <a:prstGeom prst="rect">
            <a:avLst/>
          </a:prstGeom>
          <a:solidFill>
            <a:srgbClr val="F9FAF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t="1000" b="1000"/>
          <a:stretch>
            <a:fillRect/>
          </a:stretch>
        </p:blipFill>
        <p:spPr>
          <a:xfrm>
            <a:off x="1027385" y="1291288"/>
            <a:ext cx="2062111" cy="11751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000" b="1000"/>
          <a:stretch>
            <a:fillRect/>
          </a:stretch>
        </p:blipFill>
        <p:spPr>
          <a:xfrm>
            <a:off x="1442107" y="2617828"/>
            <a:ext cx="1317504" cy="11947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000" b="1000"/>
          <a:stretch>
            <a:fillRect/>
          </a:stretch>
        </p:blipFill>
        <p:spPr>
          <a:xfrm>
            <a:off x="1723220" y="3895556"/>
            <a:ext cx="751414" cy="1292328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22700" y="7391400"/>
            <a:ext cx="5854700" cy="12700"/>
          </a:xfrm>
          <a:prstGeom prst="roundRect">
            <a:avLst>
              <a:gd name="adj" fmla="val 50000"/>
            </a:avLst>
          </a:prstGeom>
          <a:solidFill>
            <a:srgbClr val="CECEC7"/>
          </a:solidFill>
        </p:spPr>
      </p:sp>
      <p:sp>
        <p:nvSpPr>
          <p:cNvPr id="12" name="TextBox 12"/>
          <p:cNvSpPr txBox="1"/>
          <p:nvPr/>
        </p:nvSpPr>
        <p:spPr>
          <a:xfrm>
            <a:off x="4400409" y="3528657"/>
            <a:ext cx="55118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Support Networks and Peer Mentoring</a:t>
            </a:r>
            <a:endParaRPr lang="en-US" sz="1000"/>
          </a:p>
        </p:txBody>
      </p:sp>
      <p:sp>
        <p:nvSpPr>
          <p:cNvPr id="13" name="TextBox 13"/>
          <p:cNvSpPr txBox="1"/>
          <p:nvPr/>
        </p:nvSpPr>
        <p:spPr>
          <a:xfrm>
            <a:off x="2054935" y="1759650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1</a:t>
            </a:r>
            <a:endParaRPr lang="en-US" sz="1100"/>
          </a:p>
        </p:txBody>
      </p:sp>
      <p:sp>
        <p:nvSpPr>
          <p:cNvPr id="15" name="TextBox 15"/>
          <p:cNvSpPr txBox="1"/>
          <p:nvPr/>
        </p:nvSpPr>
        <p:spPr>
          <a:xfrm>
            <a:off x="2103705" y="3040316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2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2064689" y="4259471"/>
            <a:ext cx="114300" cy="342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ctr">
              <a:lnSpc>
                <a:spcPct val="150000"/>
              </a:lnSpc>
              <a:defRPr/>
            </a:pPr>
            <a:r>
              <a:rPr lang="en-US" sz="1800" b="1">
                <a:solidFill>
                  <a:srgbClr val="33312B"/>
                </a:solidFill>
                <a:latin typeface="Poppins"/>
              </a:rPr>
              <a:t>3</a:t>
            </a:r>
            <a:endParaRPr lang="en-US" sz="1100"/>
          </a:p>
        </p:txBody>
      </p:sp>
      <p:sp>
        <p:nvSpPr>
          <p:cNvPr id="18" name="TextBox 18"/>
          <p:cNvSpPr txBox="1"/>
          <p:nvPr/>
        </p:nvSpPr>
        <p:spPr>
          <a:xfrm>
            <a:off x="4400409" y="4086779"/>
            <a:ext cx="5511800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Building social connections and mentoring relationships provides emotional support and promotes resilience recovery.</a:t>
            </a:r>
            <a:endParaRPr lang="en-US" sz="1000"/>
          </a:p>
        </p:txBody>
      </p:sp>
      <p:sp>
        <p:nvSpPr>
          <p:cNvPr id="9" name="TextBox 9"/>
          <p:cNvSpPr txBox="1"/>
          <p:nvPr/>
        </p:nvSpPr>
        <p:spPr>
          <a:xfrm>
            <a:off x="770838" y="46326"/>
            <a:ext cx="8953500" cy="13335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sz="3600" b="1">
                <a:solidFill>
                  <a:srgbClr val="33312B"/>
                </a:solidFill>
                <a:latin typeface="&quot;Yeseva One&quot;"/>
              </a:rPr>
              <a:t>Strategies to Build Resilience in Adults</a:t>
            </a:r>
            <a:endParaRPr lang="en-US" sz="1000"/>
          </a:p>
        </p:txBody>
      </p:sp>
      <p:sp>
        <p:nvSpPr>
          <p:cNvPr id="10" name="TextBox 10"/>
          <p:cNvSpPr txBox="1"/>
          <p:nvPr/>
        </p:nvSpPr>
        <p:spPr>
          <a:xfrm>
            <a:off x="4566589" y="1129396"/>
            <a:ext cx="4038600" cy="7239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Stress Management Techniques</a:t>
            </a:r>
            <a:endParaRPr lang="en-US" sz="1000"/>
          </a:p>
        </p:txBody>
      </p:sp>
      <p:sp>
        <p:nvSpPr>
          <p:cNvPr id="11" name="TextBox 11"/>
          <p:cNvSpPr txBox="1"/>
          <p:nvPr/>
        </p:nvSpPr>
        <p:spPr>
          <a:xfrm>
            <a:off x="4571285" y="2614212"/>
            <a:ext cx="4775200" cy="3556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20000"/>
              </a:lnSpc>
              <a:defRPr/>
            </a:pPr>
            <a:r>
              <a:rPr lang="en-US" b="1">
                <a:solidFill>
                  <a:srgbClr val="33312B"/>
                </a:solidFill>
                <a:latin typeface="&quot;Yeseva One&quot;"/>
              </a:rPr>
              <a:t>Emotional Regulation Skills</a:t>
            </a:r>
            <a:endParaRPr lang="en-US" sz="1000"/>
          </a:p>
        </p:txBody>
      </p:sp>
      <p:sp>
        <p:nvSpPr>
          <p:cNvPr id="14" name="TextBox 14"/>
          <p:cNvSpPr txBox="1"/>
          <p:nvPr/>
        </p:nvSpPr>
        <p:spPr>
          <a:xfrm>
            <a:off x="4566589" y="1589895"/>
            <a:ext cx="5560205" cy="1028700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Adults can reduce stress impact by using mindfulness, relaxation exercises, and effective time management strategies.</a:t>
            </a:r>
            <a:endParaRPr lang="en-US" sz="1000"/>
          </a:p>
        </p:txBody>
      </p:sp>
      <p:sp>
        <p:nvSpPr>
          <p:cNvPr id="16" name="TextBox 16"/>
          <p:cNvSpPr txBox="1"/>
          <p:nvPr/>
        </p:nvSpPr>
        <p:spPr>
          <a:xfrm>
            <a:off x="4512761" y="2738636"/>
            <a:ext cx="5672557" cy="1087273"/>
          </a:xfrm>
          <a:prstGeom prst="rect">
            <a:avLst/>
          </a:prstGeom>
          <a:solidFill>
            <a:srgbClr val="000000">
              <a:alpha val="0"/>
            </a:srgbClr>
          </a:solidFill>
        </p:spPr>
        <p:txBody>
          <a:bodyPr lIns="0" tIns="0" rIns="0" bIns="0" rtlCol="0" anchor="ctr"/>
          <a:lstStyle/>
          <a:p>
            <a:pPr indent="0" algn="l">
              <a:lnSpc>
                <a:spcPct val="150000"/>
              </a:lnSpc>
              <a:defRPr/>
            </a:pPr>
            <a:r>
              <a:rPr lang="en-US" sz="1400" b="0">
                <a:solidFill>
                  <a:srgbClr val="33312B"/>
                </a:solidFill>
                <a:latin typeface="Poppins"/>
              </a:rPr>
              <a:t>Developing the ability to express emotions appropriately helps maintain confidence and hope during challenging times.</a:t>
            </a:r>
            <a:endParaRPr lang="en-US"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27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22</cp:revision>
  <dcterms:created xsi:type="dcterms:W3CDTF">2006-08-16T00:00:00Z</dcterms:created>
  <dcterms:modified xsi:type="dcterms:W3CDTF">2025-06-13T18:42:26Z</dcterms:modified>
</cp:coreProperties>
</file>