
<file path=[Content_Types].xml><?xml version="1.0" encoding="utf-8"?>
<Types xmlns="http://schemas.openxmlformats.org/package/2006/content-types">
  <Default Extension="1"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3"/>
  </p:notesMasterIdLst>
  <p:handoutMasterIdLst>
    <p:handoutMasterId r:id="rId34"/>
  </p:handoutMasterIdLst>
  <p:sldIdLst>
    <p:sldId id="256" r:id="rId5"/>
    <p:sldId id="282" r:id="rId6"/>
    <p:sldId id="266" r:id="rId7"/>
    <p:sldId id="276" r:id="rId8"/>
    <p:sldId id="268" r:id="rId9"/>
    <p:sldId id="275" r:id="rId10"/>
    <p:sldId id="285" r:id="rId11"/>
    <p:sldId id="286" r:id="rId12"/>
    <p:sldId id="287" r:id="rId13"/>
    <p:sldId id="264" r:id="rId14"/>
    <p:sldId id="265" r:id="rId15"/>
    <p:sldId id="290" r:id="rId16"/>
    <p:sldId id="289" r:id="rId17"/>
    <p:sldId id="288" r:id="rId18"/>
    <p:sldId id="261" r:id="rId19"/>
    <p:sldId id="291" r:id="rId20"/>
    <p:sldId id="257" r:id="rId21"/>
    <p:sldId id="273" r:id="rId22"/>
    <p:sldId id="258" r:id="rId23"/>
    <p:sldId id="260" r:id="rId24"/>
    <p:sldId id="274" r:id="rId25"/>
    <p:sldId id="284" r:id="rId26"/>
    <p:sldId id="270" r:id="rId27"/>
    <p:sldId id="269" r:id="rId28"/>
    <p:sldId id="271" r:id="rId29"/>
    <p:sldId id="272" r:id="rId30"/>
    <p:sldId id="277" r:id="rId31"/>
    <p:sldId id="27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C0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1"/>
    <p:restoredTop sz="94687"/>
  </p:normalViewPr>
  <p:slideViewPr>
    <p:cSldViewPr snapToGrid="0">
      <p:cViewPr varScale="1">
        <p:scale>
          <a:sx n="60" d="100"/>
          <a:sy n="60" d="100"/>
        </p:scale>
        <p:origin x="884" y="48"/>
      </p:cViewPr>
      <p:guideLst/>
    </p:cSldViewPr>
  </p:slideViewPr>
  <p:notesTextViewPr>
    <p:cViewPr>
      <p:scale>
        <a:sx n="1" d="1"/>
        <a:sy n="1" d="1"/>
      </p:scale>
      <p:origin x="0" y="0"/>
    </p:cViewPr>
  </p:notesTextViewPr>
  <p:notesViewPr>
    <p:cSldViewPr snapToGrid="0">
      <p:cViewPr varScale="1">
        <p:scale>
          <a:sx n="90" d="100"/>
          <a:sy n="90" d="100"/>
        </p:scale>
        <p:origin x="2752"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F81A28-5FF4-45DE-A722-D54307AC1CFE}"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C9154F56-6F1D-43C2-B045-694C90F1B101}">
      <dgm:prSet/>
      <dgm:spPr/>
      <dgm:t>
        <a:bodyPr/>
        <a:lstStyle/>
        <a:p>
          <a:r>
            <a:rPr lang="en-US" dirty="0"/>
            <a:t>Typically, when we think about sustainability, we focus only on funding.</a:t>
          </a:r>
        </a:p>
      </dgm:t>
    </dgm:pt>
    <dgm:pt modelId="{8366626F-B0D0-4A9F-BC10-D5AEFA062C33}" type="parTrans" cxnId="{C59CAB73-61A6-4C93-BFFE-464B588D2106}">
      <dgm:prSet/>
      <dgm:spPr/>
      <dgm:t>
        <a:bodyPr/>
        <a:lstStyle/>
        <a:p>
          <a:endParaRPr lang="en-US"/>
        </a:p>
      </dgm:t>
    </dgm:pt>
    <dgm:pt modelId="{0641D0F3-0559-4A47-9B3B-4DE139496F9E}" type="sibTrans" cxnId="{C59CAB73-61A6-4C93-BFFE-464B588D2106}">
      <dgm:prSet/>
      <dgm:spPr/>
      <dgm:t>
        <a:bodyPr/>
        <a:lstStyle/>
        <a:p>
          <a:endParaRPr lang="en-US"/>
        </a:p>
      </dgm:t>
    </dgm:pt>
    <dgm:pt modelId="{3BCDA5F3-64FD-457D-B56A-8874AFC95CF8}">
      <dgm:prSet/>
      <dgm:spPr/>
      <dgm:t>
        <a:bodyPr/>
        <a:lstStyle/>
        <a:p>
          <a:r>
            <a:rPr lang="en-US" dirty="0"/>
            <a:t>What sustains a program goes beyond funding AND funding is often affected by other factors</a:t>
          </a:r>
        </a:p>
      </dgm:t>
    </dgm:pt>
    <dgm:pt modelId="{A28B0803-51A4-45A4-8375-E82FDBB916AA}" type="parTrans" cxnId="{446EABD4-282A-4891-B67E-54513876ADC9}">
      <dgm:prSet/>
      <dgm:spPr/>
      <dgm:t>
        <a:bodyPr/>
        <a:lstStyle/>
        <a:p>
          <a:endParaRPr lang="en-US"/>
        </a:p>
      </dgm:t>
    </dgm:pt>
    <dgm:pt modelId="{666ABA66-C1F3-4E13-81E6-4369F2170098}" type="sibTrans" cxnId="{446EABD4-282A-4891-B67E-54513876ADC9}">
      <dgm:prSet/>
      <dgm:spPr/>
      <dgm:t>
        <a:bodyPr/>
        <a:lstStyle/>
        <a:p>
          <a:endParaRPr lang="en-US"/>
        </a:p>
      </dgm:t>
    </dgm:pt>
    <dgm:pt modelId="{07A4EB02-B24D-4FC9-A5A1-733CFC0AE454}" type="pres">
      <dgm:prSet presAssocID="{51F81A28-5FF4-45DE-A722-D54307AC1CFE}" presName="linear" presStyleCnt="0">
        <dgm:presLayoutVars>
          <dgm:animLvl val="lvl"/>
          <dgm:resizeHandles val="exact"/>
        </dgm:presLayoutVars>
      </dgm:prSet>
      <dgm:spPr/>
    </dgm:pt>
    <dgm:pt modelId="{35C16A61-EC8C-417A-9055-4D65A329A3D8}" type="pres">
      <dgm:prSet presAssocID="{C9154F56-6F1D-43C2-B045-694C90F1B101}" presName="parentText" presStyleLbl="node1" presStyleIdx="0" presStyleCnt="2">
        <dgm:presLayoutVars>
          <dgm:chMax val="0"/>
          <dgm:bulletEnabled val="1"/>
        </dgm:presLayoutVars>
      </dgm:prSet>
      <dgm:spPr/>
    </dgm:pt>
    <dgm:pt modelId="{95813001-26EF-4CB8-83D8-353099D9D377}" type="pres">
      <dgm:prSet presAssocID="{0641D0F3-0559-4A47-9B3B-4DE139496F9E}" presName="spacer" presStyleCnt="0"/>
      <dgm:spPr/>
    </dgm:pt>
    <dgm:pt modelId="{850E7204-1CE9-4B52-A4DB-2813D506A1E0}" type="pres">
      <dgm:prSet presAssocID="{3BCDA5F3-64FD-457D-B56A-8874AFC95CF8}" presName="parentText" presStyleLbl="node1" presStyleIdx="1" presStyleCnt="2">
        <dgm:presLayoutVars>
          <dgm:chMax val="0"/>
          <dgm:bulletEnabled val="1"/>
        </dgm:presLayoutVars>
      </dgm:prSet>
      <dgm:spPr/>
    </dgm:pt>
  </dgm:ptLst>
  <dgm:cxnLst>
    <dgm:cxn modelId="{178A7807-8E1C-49F1-AE20-9A900F191B1E}" type="presOf" srcId="{C9154F56-6F1D-43C2-B045-694C90F1B101}" destId="{35C16A61-EC8C-417A-9055-4D65A329A3D8}" srcOrd="0" destOrd="0" presId="urn:microsoft.com/office/officeart/2005/8/layout/vList2"/>
    <dgm:cxn modelId="{80C2D216-ED91-4064-A27B-FEFCFEFB9FF4}" type="presOf" srcId="{3BCDA5F3-64FD-457D-B56A-8874AFC95CF8}" destId="{850E7204-1CE9-4B52-A4DB-2813D506A1E0}" srcOrd="0" destOrd="0" presId="urn:microsoft.com/office/officeart/2005/8/layout/vList2"/>
    <dgm:cxn modelId="{C59CAB73-61A6-4C93-BFFE-464B588D2106}" srcId="{51F81A28-5FF4-45DE-A722-D54307AC1CFE}" destId="{C9154F56-6F1D-43C2-B045-694C90F1B101}" srcOrd="0" destOrd="0" parTransId="{8366626F-B0D0-4A9F-BC10-D5AEFA062C33}" sibTransId="{0641D0F3-0559-4A47-9B3B-4DE139496F9E}"/>
    <dgm:cxn modelId="{446EABD4-282A-4891-B67E-54513876ADC9}" srcId="{51F81A28-5FF4-45DE-A722-D54307AC1CFE}" destId="{3BCDA5F3-64FD-457D-B56A-8874AFC95CF8}" srcOrd="1" destOrd="0" parTransId="{A28B0803-51A4-45A4-8375-E82FDBB916AA}" sibTransId="{666ABA66-C1F3-4E13-81E6-4369F2170098}"/>
    <dgm:cxn modelId="{E93F75FF-EAC7-4DE2-AFE2-266C18532B30}" type="presOf" srcId="{51F81A28-5FF4-45DE-A722-D54307AC1CFE}" destId="{07A4EB02-B24D-4FC9-A5A1-733CFC0AE454}" srcOrd="0" destOrd="0" presId="urn:microsoft.com/office/officeart/2005/8/layout/vList2"/>
    <dgm:cxn modelId="{F6A6CA0F-EE0E-43B0-B6FE-598700C628A5}" type="presParOf" srcId="{07A4EB02-B24D-4FC9-A5A1-733CFC0AE454}" destId="{35C16A61-EC8C-417A-9055-4D65A329A3D8}" srcOrd="0" destOrd="0" presId="urn:microsoft.com/office/officeart/2005/8/layout/vList2"/>
    <dgm:cxn modelId="{865E3894-3899-4779-819E-C0F87B50E309}" type="presParOf" srcId="{07A4EB02-B24D-4FC9-A5A1-733CFC0AE454}" destId="{95813001-26EF-4CB8-83D8-353099D9D377}" srcOrd="1" destOrd="0" presId="urn:microsoft.com/office/officeart/2005/8/layout/vList2"/>
    <dgm:cxn modelId="{076A5552-5596-4A42-8378-34409CA0D314}" type="presParOf" srcId="{07A4EB02-B24D-4FC9-A5A1-733CFC0AE454}" destId="{850E7204-1CE9-4B52-A4DB-2813D506A1E0}"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4932EC1-159F-4D1E-A37C-55E073A2DEA1}" type="doc">
      <dgm:prSet loTypeId="urn:microsoft.com/office/officeart/2011/layout/HexagonRadial" loCatId="cycle" qsTypeId="urn:microsoft.com/office/officeart/2005/8/quickstyle/simple1" qsCatId="simple" csTypeId="urn:microsoft.com/office/officeart/2005/8/colors/accent2_2" csCatId="accent2" phldr="1"/>
      <dgm:spPr/>
      <dgm:t>
        <a:bodyPr/>
        <a:lstStyle/>
        <a:p>
          <a:endParaRPr lang="en-US"/>
        </a:p>
      </dgm:t>
    </dgm:pt>
    <dgm:pt modelId="{F835F1AE-4E94-4151-BE3E-366BC7FB60A2}">
      <dgm:prSet phldrT="[Text]"/>
      <dgm:spPr/>
      <dgm:t>
        <a:bodyPr/>
        <a:lstStyle/>
        <a:p>
          <a:r>
            <a:rPr lang="en-US" b="1" dirty="0">
              <a:solidFill>
                <a:schemeClr val="tx1"/>
              </a:solidFill>
            </a:rPr>
            <a:t>Strategic Planning</a:t>
          </a:r>
        </a:p>
      </dgm:t>
    </dgm:pt>
    <dgm:pt modelId="{1232A58D-3847-4779-A9D8-7D283C903215}" type="parTrans" cxnId="{2A22CB1D-5EB5-4AEC-8575-2A9429C1CC56}">
      <dgm:prSet/>
      <dgm:spPr/>
      <dgm:t>
        <a:bodyPr/>
        <a:lstStyle/>
        <a:p>
          <a:endParaRPr lang="en-US"/>
        </a:p>
      </dgm:t>
    </dgm:pt>
    <dgm:pt modelId="{6A5DBD17-B880-49C9-BD71-D22AB26DF334}" type="sibTrans" cxnId="{2A22CB1D-5EB5-4AEC-8575-2A9429C1CC56}">
      <dgm:prSet/>
      <dgm:spPr/>
      <dgm:t>
        <a:bodyPr/>
        <a:lstStyle/>
        <a:p>
          <a:endParaRPr lang="en-US"/>
        </a:p>
      </dgm:t>
    </dgm:pt>
    <dgm:pt modelId="{D9416494-D853-414D-B731-48D9D8219700}">
      <dgm:prSet phldrT="[Text]"/>
      <dgm:spPr/>
      <dgm:t>
        <a:bodyPr/>
        <a:lstStyle/>
        <a:p>
          <a:r>
            <a:rPr lang="en-US" b="1" dirty="0">
              <a:solidFill>
                <a:schemeClr val="tx1"/>
              </a:solidFill>
            </a:rPr>
            <a:t>Funding Stability</a:t>
          </a:r>
        </a:p>
      </dgm:t>
    </dgm:pt>
    <dgm:pt modelId="{4C2270FA-6918-4131-B817-29F846377F1A}" type="parTrans" cxnId="{F71B902A-19FD-497B-B665-96BF566400F4}">
      <dgm:prSet/>
      <dgm:spPr/>
      <dgm:t>
        <a:bodyPr/>
        <a:lstStyle/>
        <a:p>
          <a:endParaRPr lang="en-US"/>
        </a:p>
      </dgm:t>
    </dgm:pt>
    <dgm:pt modelId="{0F4CF0CB-E231-4282-ADB7-FE7EC7494147}" type="sibTrans" cxnId="{F71B902A-19FD-497B-B665-96BF566400F4}">
      <dgm:prSet/>
      <dgm:spPr/>
      <dgm:t>
        <a:bodyPr/>
        <a:lstStyle/>
        <a:p>
          <a:endParaRPr lang="en-US"/>
        </a:p>
      </dgm:t>
    </dgm:pt>
    <dgm:pt modelId="{F1B8179A-CA57-4EFE-90D7-5D89E1DDDD39}">
      <dgm:prSet phldrT="[Text]"/>
      <dgm:spPr/>
      <dgm:t>
        <a:bodyPr/>
        <a:lstStyle/>
        <a:p>
          <a:r>
            <a:rPr lang="en-US" b="1" dirty="0">
              <a:solidFill>
                <a:schemeClr val="tx1"/>
              </a:solidFill>
            </a:rPr>
            <a:t>Partnerships</a:t>
          </a:r>
        </a:p>
      </dgm:t>
    </dgm:pt>
    <dgm:pt modelId="{CF9D9A51-96A9-40B1-B7B8-B550BF3B6D91}" type="parTrans" cxnId="{2CB1346F-5960-4C39-A198-BCAA40976B88}">
      <dgm:prSet/>
      <dgm:spPr/>
      <dgm:t>
        <a:bodyPr/>
        <a:lstStyle/>
        <a:p>
          <a:endParaRPr lang="en-US"/>
        </a:p>
      </dgm:t>
    </dgm:pt>
    <dgm:pt modelId="{8F1DC7BC-3075-4A77-9777-173CBDC6151E}" type="sibTrans" cxnId="{2CB1346F-5960-4C39-A198-BCAA40976B88}">
      <dgm:prSet/>
      <dgm:spPr/>
      <dgm:t>
        <a:bodyPr/>
        <a:lstStyle/>
        <a:p>
          <a:endParaRPr lang="en-US"/>
        </a:p>
      </dgm:t>
    </dgm:pt>
    <dgm:pt modelId="{BB0BFD1E-FA37-4E50-ACE0-E5E0074FF9EC}">
      <dgm:prSet phldrT="[Text]"/>
      <dgm:spPr/>
      <dgm:t>
        <a:bodyPr/>
        <a:lstStyle/>
        <a:p>
          <a:r>
            <a:rPr lang="en-US" b="1" dirty="0">
              <a:solidFill>
                <a:schemeClr val="tx1"/>
              </a:solidFill>
            </a:rPr>
            <a:t>Organizational Capacity</a:t>
          </a:r>
        </a:p>
      </dgm:t>
    </dgm:pt>
    <dgm:pt modelId="{CC053D69-3BD2-4FB4-A7BB-E3305B0E4C4F}" type="parTrans" cxnId="{285B5293-6091-4E36-A380-DECC8E2F4609}">
      <dgm:prSet/>
      <dgm:spPr/>
      <dgm:t>
        <a:bodyPr/>
        <a:lstStyle/>
        <a:p>
          <a:endParaRPr lang="en-US"/>
        </a:p>
      </dgm:t>
    </dgm:pt>
    <dgm:pt modelId="{1E61EBF4-2086-4FAC-9825-0AFBA9E95784}" type="sibTrans" cxnId="{285B5293-6091-4E36-A380-DECC8E2F4609}">
      <dgm:prSet/>
      <dgm:spPr/>
      <dgm:t>
        <a:bodyPr/>
        <a:lstStyle/>
        <a:p>
          <a:endParaRPr lang="en-US"/>
        </a:p>
      </dgm:t>
    </dgm:pt>
    <dgm:pt modelId="{D2BC7546-2043-481C-9AF5-C6F434DC91E8}">
      <dgm:prSet phldrT="[Text]"/>
      <dgm:spPr/>
      <dgm:t>
        <a:bodyPr/>
        <a:lstStyle/>
        <a:p>
          <a:r>
            <a:rPr lang="en-US" b="1" dirty="0">
              <a:solidFill>
                <a:schemeClr val="tx1"/>
              </a:solidFill>
            </a:rPr>
            <a:t>Program Evaluation</a:t>
          </a:r>
        </a:p>
      </dgm:t>
    </dgm:pt>
    <dgm:pt modelId="{D791DB09-20E8-4033-9524-FF1A9F30ACBC}" type="parTrans" cxnId="{CAFDE62B-6651-4606-9AC9-A425D00D5771}">
      <dgm:prSet/>
      <dgm:spPr/>
      <dgm:t>
        <a:bodyPr/>
        <a:lstStyle/>
        <a:p>
          <a:endParaRPr lang="en-US"/>
        </a:p>
      </dgm:t>
    </dgm:pt>
    <dgm:pt modelId="{070FD99E-5156-4D5B-9E16-082C49513B57}" type="sibTrans" cxnId="{CAFDE62B-6651-4606-9AC9-A425D00D5771}">
      <dgm:prSet/>
      <dgm:spPr/>
      <dgm:t>
        <a:bodyPr/>
        <a:lstStyle/>
        <a:p>
          <a:endParaRPr lang="en-US"/>
        </a:p>
      </dgm:t>
    </dgm:pt>
    <dgm:pt modelId="{14C5F5CC-6E1D-4E19-8663-880E45F48467}">
      <dgm:prSet phldrT="[Text]"/>
      <dgm:spPr/>
      <dgm:t>
        <a:bodyPr/>
        <a:lstStyle/>
        <a:p>
          <a:r>
            <a:rPr lang="en-US" b="1" dirty="0">
              <a:solidFill>
                <a:schemeClr val="tx1"/>
              </a:solidFill>
            </a:rPr>
            <a:t>Program Adaptation</a:t>
          </a:r>
        </a:p>
      </dgm:t>
    </dgm:pt>
    <dgm:pt modelId="{399164E8-6D14-4A8C-9C0D-1003B80A33E9}" type="parTrans" cxnId="{1F527E3F-F581-472B-95BC-97B4A6308E1A}">
      <dgm:prSet/>
      <dgm:spPr/>
      <dgm:t>
        <a:bodyPr/>
        <a:lstStyle/>
        <a:p>
          <a:endParaRPr lang="en-US"/>
        </a:p>
      </dgm:t>
    </dgm:pt>
    <dgm:pt modelId="{A5E661FC-5A8A-4ACF-B420-5292C4054A71}" type="sibTrans" cxnId="{1F527E3F-F581-472B-95BC-97B4A6308E1A}">
      <dgm:prSet/>
      <dgm:spPr/>
      <dgm:t>
        <a:bodyPr/>
        <a:lstStyle/>
        <a:p>
          <a:endParaRPr lang="en-US"/>
        </a:p>
      </dgm:t>
    </dgm:pt>
    <dgm:pt modelId="{B9EF8287-E4B2-44E7-B1A6-60BB6D5158EE}">
      <dgm:prSet phldrT="[Text]"/>
      <dgm:spPr/>
      <dgm:t>
        <a:bodyPr/>
        <a:lstStyle/>
        <a:p>
          <a:r>
            <a:rPr lang="en-US" b="1" dirty="0">
              <a:solidFill>
                <a:schemeClr val="tx1"/>
              </a:solidFill>
            </a:rPr>
            <a:t>Communications</a:t>
          </a:r>
        </a:p>
      </dgm:t>
    </dgm:pt>
    <dgm:pt modelId="{E2162980-333C-435F-AF6C-587B1A721D67}" type="parTrans" cxnId="{A40689C5-BBA7-4598-ABD8-89F9CE6C0692}">
      <dgm:prSet/>
      <dgm:spPr/>
      <dgm:t>
        <a:bodyPr/>
        <a:lstStyle/>
        <a:p>
          <a:endParaRPr lang="en-US"/>
        </a:p>
      </dgm:t>
    </dgm:pt>
    <dgm:pt modelId="{CFDFEE15-88BF-4D1E-8B40-A41D0BB3FABE}" type="sibTrans" cxnId="{A40689C5-BBA7-4598-ABD8-89F9CE6C0692}">
      <dgm:prSet/>
      <dgm:spPr/>
      <dgm:t>
        <a:bodyPr/>
        <a:lstStyle/>
        <a:p>
          <a:endParaRPr lang="en-US"/>
        </a:p>
      </dgm:t>
    </dgm:pt>
    <dgm:pt modelId="{5045B45C-087C-491F-9366-F380214876CE}" type="pres">
      <dgm:prSet presAssocID="{84932EC1-159F-4D1E-A37C-55E073A2DEA1}" presName="Name0" presStyleCnt="0">
        <dgm:presLayoutVars>
          <dgm:chMax val="1"/>
          <dgm:chPref val="1"/>
          <dgm:dir/>
          <dgm:animOne val="branch"/>
          <dgm:animLvl val="lvl"/>
        </dgm:presLayoutVars>
      </dgm:prSet>
      <dgm:spPr/>
    </dgm:pt>
    <dgm:pt modelId="{069AB2B7-1873-4F79-8883-474A73905B07}" type="pres">
      <dgm:prSet presAssocID="{F835F1AE-4E94-4151-BE3E-366BC7FB60A2}" presName="Parent" presStyleLbl="node0" presStyleIdx="0" presStyleCnt="1">
        <dgm:presLayoutVars>
          <dgm:chMax val="6"/>
          <dgm:chPref val="6"/>
        </dgm:presLayoutVars>
      </dgm:prSet>
      <dgm:spPr/>
    </dgm:pt>
    <dgm:pt modelId="{E159FDEE-AEF3-4D18-97D5-59974AA5A9A0}" type="pres">
      <dgm:prSet presAssocID="{D9416494-D853-414D-B731-48D9D8219700}" presName="Accent1" presStyleCnt="0"/>
      <dgm:spPr/>
    </dgm:pt>
    <dgm:pt modelId="{3E1D18A7-75D1-46FD-ABE2-5076486C9149}" type="pres">
      <dgm:prSet presAssocID="{D9416494-D853-414D-B731-48D9D8219700}" presName="Accent" presStyleLbl="bgShp" presStyleIdx="0" presStyleCnt="6"/>
      <dgm:spPr/>
    </dgm:pt>
    <dgm:pt modelId="{5C86EEFF-02BE-4375-93AA-EE4545525B8A}" type="pres">
      <dgm:prSet presAssocID="{D9416494-D853-414D-B731-48D9D8219700}" presName="Child1" presStyleLbl="node1" presStyleIdx="0" presStyleCnt="6">
        <dgm:presLayoutVars>
          <dgm:chMax val="0"/>
          <dgm:chPref val="0"/>
          <dgm:bulletEnabled val="1"/>
        </dgm:presLayoutVars>
      </dgm:prSet>
      <dgm:spPr/>
    </dgm:pt>
    <dgm:pt modelId="{E716E722-E883-4EA7-89E6-DBF6A4429A2D}" type="pres">
      <dgm:prSet presAssocID="{F1B8179A-CA57-4EFE-90D7-5D89E1DDDD39}" presName="Accent2" presStyleCnt="0"/>
      <dgm:spPr/>
    </dgm:pt>
    <dgm:pt modelId="{36E43590-DF78-4A40-A82A-2F2DE69870F8}" type="pres">
      <dgm:prSet presAssocID="{F1B8179A-CA57-4EFE-90D7-5D89E1DDDD39}" presName="Accent" presStyleLbl="bgShp" presStyleIdx="1" presStyleCnt="6"/>
      <dgm:spPr/>
    </dgm:pt>
    <dgm:pt modelId="{1C19C0C8-FE49-4514-9E2E-EB0A49150183}" type="pres">
      <dgm:prSet presAssocID="{F1B8179A-CA57-4EFE-90D7-5D89E1DDDD39}" presName="Child2" presStyleLbl="node1" presStyleIdx="1" presStyleCnt="6">
        <dgm:presLayoutVars>
          <dgm:chMax val="0"/>
          <dgm:chPref val="0"/>
          <dgm:bulletEnabled val="1"/>
        </dgm:presLayoutVars>
      </dgm:prSet>
      <dgm:spPr/>
    </dgm:pt>
    <dgm:pt modelId="{F7331715-81F7-4EB1-9957-490B16269458}" type="pres">
      <dgm:prSet presAssocID="{BB0BFD1E-FA37-4E50-ACE0-E5E0074FF9EC}" presName="Accent3" presStyleCnt="0"/>
      <dgm:spPr/>
    </dgm:pt>
    <dgm:pt modelId="{A077F29C-ABB6-4974-9A47-F4092A11C2AE}" type="pres">
      <dgm:prSet presAssocID="{BB0BFD1E-FA37-4E50-ACE0-E5E0074FF9EC}" presName="Accent" presStyleLbl="bgShp" presStyleIdx="2" presStyleCnt="6"/>
      <dgm:spPr/>
    </dgm:pt>
    <dgm:pt modelId="{47F47DCA-BAC7-464A-83B1-2ECB36373F34}" type="pres">
      <dgm:prSet presAssocID="{BB0BFD1E-FA37-4E50-ACE0-E5E0074FF9EC}" presName="Child3" presStyleLbl="node1" presStyleIdx="2" presStyleCnt="6">
        <dgm:presLayoutVars>
          <dgm:chMax val="0"/>
          <dgm:chPref val="0"/>
          <dgm:bulletEnabled val="1"/>
        </dgm:presLayoutVars>
      </dgm:prSet>
      <dgm:spPr/>
    </dgm:pt>
    <dgm:pt modelId="{AFA294FE-CDFF-43E6-B3F9-328686E709C2}" type="pres">
      <dgm:prSet presAssocID="{D2BC7546-2043-481C-9AF5-C6F434DC91E8}" presName="Accent4" presStyleCnt="0"/>
      <dgm:spPr/>
    </dgm:pt>
    <dgm:pt modelId="{580490D1-A564-450E-9BBE-E57B896EDE94}" type="pres">
      <dgm:prSet presAssocID="{D2BC7546-2043-481C-9AF5-C6F434DC91E8}" presName="Accent" presStyleLbl="bgShp" presStyleIdx="3" presStyleCnt="6"/>
      <dgm:spPr/>
    </dgm:pt>
    <dgm:pt modelId="{93B6A714-9B43-447D-A358-FCA3549CF4EC}" type="pres">
      <dgm:prSet presAssocID="{D2BC7546-2043-481C-9AF5-C6F434DC91E8}" presName="Child4" presStyleLbl="node1" presStyleIdx="3" presStyleCnt="6">
        <dgm:presLayoutVars>
          <dgm:chMax val="0"/>
          <dgm:chPref val="0"/>
          <dgm:bulletEnabled val="1"/>
        </dgm:presLayoutVars>
      </dgm:prSet>
      <dgm:spPr/>
    </dgm:pt>
    <dgm:pt modelId="{67608D4F-F79B-4D38-9197-4C61F95E297B}" type="pres">
      <dgm:prSet presAssocID="{14C5F5CC-6E1D-4E19-8663-880E45F48467}" presName="Accent5" presStyleCnt="0"/>
      <dgm:spPr/>
    </dgm:pt>
    <dgm:pt modelId="{943185A6-5551-4AE6-9BDD-86816C4922CD}" type="pres">
      <dgm:prSet presAssocID="{14C5F5CC-6E1D-4E19-8663-880E45F48467}" presName="Accent" presStyleLbl="bgShp" presStyleIdx="4" presStyleCnt="6"/>
      <dgm:spPr/>
    </dgm:pt>
    <dgm:pt modelId="{DEAD56E2-A69D-4338-8287-10A5A2230C48}" type="pres">
      <dgm:prSet presAssocID="{14C5F5CC-6E1D-4E19-8663-880E45F48467}" presName="Child5" presStyleLbl="node1" presStyleIdx="4" presStyleCnt="6">
        <dgm:presLayoutVars>
          <dgm:chMax val="0"/>
          <dgm:chPref val="0"/>
          <dgm:bulletEnabled val="1"/>
        </dgm:presLayoutVars>
      </dgm:prSet>
      <dgm:spPr/>
    </dgm:pt>
    <dgm:pt modelId="{37F313BA-731B-4EF4-8299-1F7E66818073}" type="pres">
      <dgm:prSet presAssocID="{B9EF8287-E4B2-44E7-B1A6-60BB6D5158EE}" presName="Accent6" presStyleCnt="0"/>
      <dgm:spPr/>
    </dgm:pt>
    <dgm:pt modelId="{3756B825-0409-4DB5-8E58-2A15623BB584}" type="pres">
      <dgm:prSet presAssocID="{B9EF8287-E4B2-44E7-B1A6-60BB6D5158EE}" presName="Accent" presStyleLbl="bgShp" presStyleIdx="5" presStyleCnt="6"/>
      <dgm:spPr/>
    </dgm:pt>
    <dgm:pt modelId="{6C7BCF59-CBA6-4D76-81C1-BA258139BC01}" type="pres">
      <dgm:prSet presAssocID="{B9EF8287-E4B2-44E7-B1A6-60BB6D5158EE}" presName="Child6" presStyleLbl="node1" presStyleIdx="5" presStyleCnt="6">
        <dgm:presLayoutVars>
          <dgm:chMax val="0"/>
          <dgm:chPref val="0"/>
          <dgm:bulletEnabled val="1"/>
        </dgm:presLayoutVars>
      </dgm:prSet>
      <dgm:spPr/>
    </dgm:pt>
  </dgm:ptLst>
  <dgm:cxnLst>
    <dgm:cxn modelId="{C8441B0C-B08A-47D0-AEC3-DD8BC10B8898}" type="presOf" srcId="{B9EF8287-E4B2-44E7-B1A6-60BB6D5158EE}" destId="{6C7BCF59-CBA6-4D76-81C1-BA258139BC01}" srcOrd="0" destOrd="0" presId="urn:microsoft.com/office/officeart/2011/layout/HexagonRadial"/>
    <dgm:cxn modelId="{2A22CB1D-5EB5-4AEC-8575-2A9429C1CC56}" srcId="{84932EC1-159F-4D1E-A37C-55E073A2DEA1}" destId="{F835F1AE-4E94-4151-BE3E-366BC7FB60A2}" srcOrd="0" destOrd="0" parTransId="{1232A58D-3847-4779-A9D8-7D283C903215}" sibTransId="{6A5DBD17-B880-49C9-BD71-D22AB26DF334}"/>
    <dgm:cxn modelId="{F71B902A-19FD-497B-B665-96BF566400F4}" srcId="{F835F1AE-4E94-4151-BE3E-366BC7FB60A2}" destId="{D9416494-D853-414D-B731-48D9D8219700}" srcOrd="0" destOrd="0" parTransId="{4C2270FA-6918-4131-B817-29F846377F1A}" sibTransId="{0F4CF0CB-E231-4282-ADB7-FE7EC7494147}"/>
    <dgm:cxn modelId="{CAFDE62B-6651-4606-9AC9-A425D00D5771}" srcId="{F835F1AE-4E94-4151-BE3E-366BC7FB60A2}" destId="{D2BC7546-2043-481C-9AF5-C6F434DC91E8}" srcOrd="3" destOrd="0" parTransId="{D791DB09-20E8-4033-9524-FF1A9F30ACBC}" sibTransId="{070FD99E-5156-4D5B-9E16-082C49513B57}"/>
    <dgm:cxn modelId="{8EFD0F2F-7E9A-40EA-98F0-8023263E135B}" type="presOf" srcId="{84932EC1-159F-4D1E-A37C-55E073A2DEA1}" destId="{5045B45C-087C-491F-9366-F380214876CE}" srcOrd="0" destOrd="0" presId="urn:microsoft.com/office/officeart/2011/layout/HexagonRadial"/>
    <dgm:cxn modelId="{1F527E3F-F581-472B-95BC-97B4A6308E1A}" srcId="{F835F1AE-4E94-4151-BE3E-366BC7FB60A2}" destId="{14C5F5CC-6E1D-4E19-8663-880E45F48467}" srcOrd="4" destOrd="0" parTransId="{399164E8-6D14-4A8C-9C0D-1003B80A33E9}" sibTransId="{A5E661FC-5A8A-4ACF-B420-5292C4054A71}"/>
    <dgm:cxn modelId="{F220BB5D-E144-4102-BFB0-0DCA6D59DDF5}" type="presOf" srcId="{F1B8179A-CA57-4EFE-90D7-5D89E1DDDD39}" destId="{1C19C0C8-FE49-4514-9E2E-EB0A49150183}" srcOrd="0" destOrd="0" presId="urn:microsoft.com/office/officeart/2011/layout/HexagonRadial"/>
    <dgm:cxn modelId="{74D4275E-F6CF-4F54-A5F7-D0155BCD9875}" type="presOf" srcId="{D9416494-D853-414D-B731-48D9D8219700}" destId="{5C86EEFF-02BE-4375-93AA-EE4545525B8A}" srcOrd="0" destOrd="0" presId="urn:microsoft.com/office/officeart/2011/layout/HexagonRadial"/>
    <dgm:cxn modelId="{5E810447-8C12-481E-AA9E-6C0B3B39F9F1}" type="presOf" srcId="{14C5F5CC-6E1D-4E19-8663-880E45F48467}" destId="{DEAD56E2-A69D-4338-8287-10A5A2230C48}" srcOrd="0" destOrd="0" presId="urn:microsoft.com/office/officeart/2011/layout/HexagonRadial"/>
    <dgm:cxn modelId="{2CB1346F-5960-4C39-A198-BCAA40976B88}" srcId="{F835F1AE-4E94-4151-BE3E-366BC7FB60A2}" destId="{F1B8179A-CA57-4EFE-90D7-5D89E1DDDD39}" srcOrd="1" destOrd="0" parTransId="{CF9D9A51-96A9-40B1-B7B8-B550BF3B6D91}" sibTransId="{8F1DC7BC-3075-4A77-9777-173CBDC6151E}"/>
    <dgm:cxn modelId="{9A398D74-1227-48CA-B7BA-102BFC8FF399}" type="presOf" srcId="{BB0BFD1E-FA37-4E50-ACE0-E5E0074FF9EC}" destId="{47F47DCA-BAC7-464A-83B1-2ECB36373F34}" srcOrd="0" destOrd="0" presId="urn:microsoft.com/office/officeart/2011/layout/HexagonRadial"/>
    <dgm:cxn modelId="{85A1DB85-E9B3-4051-89BF-4D0A251021D5}" type="presOf" srcId="{D2BC7546-2043-481C-9AF5-C6F434DC91E8}" destId="{93B6A714-9B43-447D-A358-FCA3549CF4EC}" srcOrd="0" destOrd="0" presId="urn:microsoft.com/office/officeart/2011/layout/HexagonRadial"/>
    <dgm:cxn modelId="{285B5293-6091-4E36-A380-DECC8E2F4609}" srcId="{F835F1AE-4E94-4151-BE3E-366BC7FB60A2}" destId="{BB0BFD1E-FA37-4E50-ACE0-E5E0074FF9EC}" srcOrd="2" destOrd="0" parTransId="{CC053D69-3BD2-4FB4-A7BB-E3305B0E4C4F}" sibTransId="{1E61EBF4-2086-4FAC-9825-0AFBA9E95784}"/>
    <dgm:cxn modelId="{BB82C695-C030-4D5E-9700-495126859625}" type="presOf" srcId="{F835F1AE-4E94-4151-BE3E-366BC7FB60A2}" destId="{069AB2B7-1873-4F79-8883-474A73905B07}" srcOrd="0" destOrd="0" presId="urn:microsoft.com/office/officeart/2011/layout/HexagonRadial"/>
    <dgm:cxn modelId="{A40689C5-BBA7-4598-ABD8-89F9CE6C0692}" srcId="{F835F1AE-4E94-4151-BE3E-366BC7FB60A2}" destId="{B9EF8287-E4B2-44E7-B1A6-60BB6D5158EE}" srcOrd="5" destOrd="0" parTransId="{E2162980-333C-435F-AF6C-587B1A721D67}" sibTransId="{CFDFEE15-88BF-4D1E-8B40-A41D0BB3FABE}"/>
    <dgm:cxn modelId="{0AB23A5C-DCC2-48F6-8261-D001B696479C}" type="presParOf" srcId="{5045B45C-087C-491F-9366-F380214876CE}" destId="{069AB2B7-1873-4F79-8883-474A73905B07}" srcOrd="0" destOrd="0" presId="urn:microsoft.com/office/officeart/2011/layout/HexagonRadial"/>
    <dgm:cxn modelId="{19C860C6-DCF8-4296-A614-EB6A2B7AAA31}" type="presParOf" srcId="{5045B45C-087C-491F-9366-F380214876CE}" destId="{E159FDEE-AEF3-4D18-97D5-59974AA5A9A0}" srcOrd="1" destOrd="0" presId="urn:microsoft.com/office/officeart/2011/layout/HexagonRadial"/>
    <dgm:cxn modelId="{BFA3E739-F6F4-477F-B13F-7B2A155AABC8}" type="presParOf" srcId="{E159FDEE-AEF3-4D18-97D5-59974AA5A9A0}" destId="{3E1D18A7-75D1-46FD-ABE2-5076486C9149}" srcOrd="0" destOrd="0" presId="urn:microsoft.com/office/officeart/2011/layout/HexagonRadial"/>
    <dgm:cxn modelId="{04D2D726-80DD-472B-AA81-0F7FE628AA4A}" type="presParOf" srcId="{5045B45C-087C-491F-9366-F380214876CE}" destId="{5C86EEFF-02BE-4375-93AA-EE4545525B8A}" srcOrd="2" destOrd="0" presId="urn:microsoft.com/office/officeart/2011/layout/HexagonRadial"/>
    <dgm:cxn modelId="{32DD299C-A1F9-4C4F-A89E-3FA465F906B9}" type="presParOf" srcId="{5045B45C-087C-491F-9366-F380214876CE}" destId="{E716E722-E883-4EA7-89E6-DBF6A4429A2D}" srcOrd="3" destOrd="0" presId="urn:microsoft.com/office/officeart/2011/layout/HexagonRadial"/>
    <dgm:cxn modelId="{07D50E74-A29B-4DB9-976F-9159C555C835}" type="presParOf" srcId="{E716E722-E883-4EA7-89E6-DBF6A4429A2D}" destId="{36E43590-DF78-4A40-A82A-2F2DE69870F8}" srcOrd="0" destOrd="0" presId="urn:microsoft.com/office/officeart/2011/layout/HexagonRadial"/>
    <dgm:cxn modelId="{67BD8D38-D04D-4B40-B829-BDCA49A8195D}" type="presParOf" srcId="{5045B45C-087C-491F-9366-F380214876CE}" destId="{1C19C0C8-FE49-4514-9E2E-EB0A49150183}" srcOrd="4" destOrd="0" presId="urn:microsoft.com/office/officeart/2011/layout/HexagonRadial"/>
    <dgm:cxn modelId="{35E277AE-4AB1-4BDE-865A-5098670887B2}" type="presParOf" srcId="{5045B45C-087C-491F-9366-F380214876CE}" destId="{F7331715-81F7-4EB1-9957-490B16269458}" srcOrd="5" destOrd="0" presId="urn:microsoft.com/office/officeart/2011/layout/HexagonRadial"/>
    <dgm:cxn modelId="{FED2169A-0FFB-49AA-8C4D-89ECC755D737}" type="presParOf" srcId="{F7331715-81F7-4EB1-9957-490B16269458}" destId="{A077F29C-ABB6-4974-9A47-F4092A11C2AE}" srcOrd="0" destOrd="0" presId="urn:microsoft.com/office/officeart/2011/layout/HexagonRadial"/>
    <dgm:cxn modelId="{B90B5FCA-13B5-4AE0-920C-348D760DFE6D}" type="presParOf" srcId="{5045B45C-087C-491F-9366-F380214876CE}" destId="{47F47DCA-BAC7-464A-83B1-2ECB36373F34}" srcOrd="6" destOrd="0" presId="urn:microsoft.com/office/officeart/2011/layout/HexagonRadial"/>
    <dgm:cxn modelId="{8FEDBC82-79FA-459A-B237-2FD51FA1E874}" type="presParOf" srcId="{5045B45C-087C-491F-9366-F380214876CE}" destId="{AFA294FE-CDFF-43E6-B3F9-328686E709C2}" srcOrd="7" destOrd="0" presId="urn:microsoft.com/office/officeart/2011/layout/HexagonRadial"/>
    <dgm:cxn modelId="{0095AA42-444E-4600-82B2-5363E6860F31}" type="presParOf" srcId="{AFA294FE-CDFF-43E6-B3F9-328686E709C2}" destId="{580490D1-A564-450E-9BBE-E57B896EDE94}" srcOrd="0" destOrd="0" presId="urn:microsoft.com/office/officeart/2011/layout/HexagonRadial"/>
    <dgm:cxn modelId="{889FDA3E-FDD4-4E31-928D-0D54D4D326FF}" type="presParOf" srcId="{5045B45C-087C-491F-9366-F380214876CE}" destId="{93B6A714-9B43-447D-A358-FCA3549CF4EC}" srcOrd="8" destOrd="0" presId="urn:microsoft.com/office/officeart/2011/layout/HexagonRadial"/>
    <dgm:cxn modelId="{68E74FC8-6FCE-4981-A776-0C30781625C4}" type="presParOf" srcId="{5045B45C-087C-491F-9366-F380214876CE}" destId="{67608D4F-F79B-4D38-9197-4C61F95E297B}" srcOrd="9" destOrd="0" presId="urn:microsoft.com/office/officeart/2011/layout/HexagonRadial"/>
    <dgm:cxn modelId="{ED0E3654-14AE-4DBC-B250-2A6BA2601946}" type="presParOf" srcId="{67608D4F-F79B-4D38-9197-4C61F95E297B}" destId="{943185A6-5551-4AE6-9BDD-86816C4922CD}" srcOrd="0" destOrd="0" presId="urn:microsoft.com/office/officeart/2011/layout/HexagonRadial"/>
    <dgm:cxn modelId="{356E8884-B0F3-4DCB-826A-3815FC958E99}" type="presParOf" srcId="{5045B45C-087C-491F-9366-F380214876CE}" destId="{DEAD56E2-A69D-4338-8287-10A5A2230C48}" srcOrd="10" destOrd="0" presId="urn:microsoft.com/office/officeart/2011/layout/HexagonRadial"/>
    <dgm:cxn modelId="{13FC0A71-C969-4F0F-9825-B6D8BA662828}" type="presParOf" srcId="{5045B45C-087C-491F-9366-F380214876CE}" destId="{37F313BA-731B-4EF4-8299-1F7E66818073}" srcOrd="11" destOrd="0" presId="urn:microsoft.com/office/officeart/2011/layout/HexagonRadial"/>
    <dgm:cxn modelId="{AB13A7FF-AAF3-4266-906D-430FD8B707BD}" type="presParOf" srcId="{37F313BA-731B-4EF4-8299-1F7E66818073}" destId="{3756B825-0409-4DB5-8E58-2A15623BB584}" srcOrd="0" destOrd="0" presId="urn:microsoft.com/office/officeart/2011/layout/HexagonRadial"/>
    <dgm:cxn modelId="{A9575E61-985B-439D-926B-4584F1E1FD78}" type="presParOf" srcId="{5045B45C-087C-491F-9366-F380214876CE}" destId="{6C7BCF59-CBA6-4D76-81C1-BA258139BC01}"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2745915-BA80-4E05-969D-DECBA5B5F12D}" type="doc">
      <dgm:prSet loTypeId="urn:microsoft.com/office/officeart/2005/8/layout/process1" loCatId="process" qsTypeId="urn:microsoft.com/office/officeart/2005/8/quickstyle/simple2" qsCatId="simple" csTypeId="urn:microsoft.com/office/officeart/2005/8/colors/accent3_2" csCatId="accent3" phldr="1"/>
      <dgm:spPr/>
      <dgm:t>
        <a:bodyPr/>
        <a:lstStyle/>
        <a:p>
          <a:endParaRPr lang="en-US"/>
        </a:p>
      </dgm:t>
    </dgm:pt>
    <dgm:pt modelId="{15C832A1-C8C3-46C5-AEAC-F0F1ECC1FDCB}">
      <dgm:prSet custT="1"/>
      <dgm:spPr/>
      <dgm:t>
        <a:bodyPr/>
        <a:lstStyle/>
        <a:p>
          <a:r>
            <a:rPr lang="en-US" sz="2800" dirty="0">
              <a:solidFill>
                <a:schemeClr val="tx1"/>
              </a:solidFill>
            </a:rPr>
            <a:t>Create a stable financial foundation for your program.</a:t>
          </a:r>
          <a:r>
            <a:rPr lang="en-US" sz="2800" dirty="0"/>
            <a:t> </a:t>
          </a:r>
        </a:p>
      </dgm:t>
    </dgm:pt>
    <dgm:pt modelId="{23A1F8DB-B6EB-481D-8BF8-9CFE13D34DA5}" type="parTrans" cxnId="{909ACD50-CCEA-4231-AAFF-AD582D192312}">
      <dgm:prSet/>
      <dgm:spPr/>
      <dgm:t>
        <a:bodyPr/>
        <a:lstStyle/>
        <a:p>
          <a:endParaRPr lang="en-US"/>
        </a:p>
      </dgm:t>
    </dgm:pt>
    <dgm:pt modelId="{26588247-393C-42FE-BC1F-30CFD1091679}" type="sibTrans" cxnId="{909ACD50-CCEA-4231-AAFF-AD582D192312}">
      <dgm:prSet/>
      <dgm:spPr/>
      <dgm:t>
        <a:bodyPr/>
        <a:lstStyle/>
        <a:p>
          <a:endParaRPr lang="en-US"/>
        </a:p>
      </dgm:t>
    </dgm:pt>
    <dgm:pt modelId="{D405EDA0-68D7-42FA-82B6-1DF26222825A}">
      <dgm:prSet/>
      <dgm:spPr/>
      <dgm:t>
        <a:bodyPr/>
        <a:lstStyle/>
        <a:p>
          <a:r>
            <a:rPr lang="en-US" dirty="0">
              <a:solidFill>
                <a:schemeClr val="tx1"/>
              </a:solidFill>
            </a:rPr>
            <a:t>Secure multiple avenues of funding.</a:t>
          </a:r>
        </a:p>
      </dgm:t>
    </dgm:pt>
    <dgm:pt modelId="{B9AD5460-5AF8-452D-9988-B4572529F903}" type="parTrans" cxnId="{9D11F767-145C-4B75-A0E8-FFD8E5712043}">
      <dgm:prSet/>
      <dgm:spPr/>
      <dgm:t>
        <a:bodyPr/>
        <a:lstStyle/>
        <a:p>
          <a:endParaRPr lang="en-US"/>
        </a:p>
      </dgm:t>
    </dgm:pt>
    <dgm:pt modelId="{9316669E-3226-4618-B185-EDAE18627B08}" type="sibTrans" cxnId="{9D11F767-145C-4B75-A0E8-FFD8E5712043}">
      <dgm:prSet/>
      <dgm:spPr/>
      <dgm:t>
        <a:bodyPr/>
        <a:lstStyle/>
        <a:p>
          <a:endParaRPr lang="en-US"/>
        </a:p>
      </dgm:t>
    </dgm:pt>
    <dgm:pt modelId="{444E2379-F484-47DF-8830-D80EC6E30734}" type="pres">
      <dgm:prSet presAssocID="{D2745915-BA80-4E05-969D-DECBA5B5F12D}" presName="Name0" presStyleCnt="0">
        <dgm:presLayoutVars>
          <dgm:dir/>
          <dgm:resizeHandles val="exact"/>
        </dgm:presLayoutVars>
      </dgm:prSet>
      <dgm:spPr/>
    </dgm:pt>
    <dgm:pt modelId="{BCE3A2CE-600B-4F7C-A14A-F18E2F20F2F5}" type="pres">
      <dgm:prSet presAssocID="{15C832A1-C8C3-46C5-AEAC-F0F1ECC1FDCB}" presName="node" presStyleLbl="node1" presStyleIdx="0" presStyleCnt="2">
        <dgm:presLayoutVars>
          <dgm:bulletEnabled val="1"/>
        </dgm:presLayoutVars>
      </dgm:prSet>
      <dgm:spPr/>
    </dgm:pt>
    <dgm:pt modelId="{0BDE8995-79EE-490F-ADAF-C46F73A83B24}" type="pres">
      <dgm:prSet presAssocID="{26588247-393C-42FE-BC1F-30CFD1091679}" presName="sibTrans" presStyleLbl="sibTrans2D1" presStyleIdx="0" presStyleCnt="1"/>
      <dgm:spPr/>
    </dgm:pt>
    <dgm:pt modelId="{9BB75F68-F4E7-43EE-BC60-F29B220E3085}" type="pres">
      <dgm:prSet presAssocID="{26588247-393C-42FE-BC1F-30CFD1091679}" presName="connectorText" presStyleLbl="sibTrans2D1" presStyleIdx="0" presStyleCnt="1"/>
      <dgm:spPr/>
    </dgm:pt>
    <dgm:pt modelId="{B3FE8669-5A01-4F29-81DA-53B7B6AE453B}" type="pres">
      <dgm:prSet presAssocID="{D405EDA0-68D7-42FA-82B6-1DF26222825A}" presName="node" presStyleLbl="node1" presStyleIdx="1" presStyleCnt="2">
        <dgm:presLayoutVars>
          <dgm:bulletEnabled val="1"/>
        </dgm:presLayoutVars>
      </dgm:prSet>
      <dgm:spPr/>
    </dgm:pt>
  </dgm:ptLst>
  <dgm:cxnLst>
    <dgm:cxn modelId="{151D5E32-9244-43D9-AF74-8488A21CA08A}" type="presOf" srcId="{26588247-393C-42FE-BC1F-30CFD1091679}" destId="{9BB75F68-F4E7-43EE-BC60-F29B220E3085}" srcOrd="1" destOrd="0" presId="urn:microsoft.com/office/officeart/2005/8/layout/process1"/>
    <dgm:cxn modelId="{9D11F767-145C-4B75-A0E8-FFD8E5712043}" srcId="{D2745915-BA80-4E05-969D-DECBA5B5F12D}" destId="{D405EDA0-68D7-42FA-82B6-1DF26222825A}" srcOrd="1" destOrd="0" parTransId="{B9AD5460-5AF8-452D-9988-B4572529F903}" sibTransId="{9316669E-3226-4618-B185-EDAE18627B08}"/>
    <dgm:cxn modelId="{909ACD50-CCEA-4231-AAFF-AD582D192312}" srcId="{D2745915-BA80-4E05-969D-DECBA5B5F12D}" destId="{15C832A1-C8C3-46C5-AEAC-F0F1ECC1FDCB}" srcOrd="0" destOrd="0" parTransId="{23A1F8DB-B6EB-481D-8BF8-9CFE13D34DA5}" sibTransId="{26588247-393C-42FE-BC1F-30CFD1091679}"/>
    <dgm:cxn modelId="{454D4C5A-7895-49E3-97E3-EFD3B2B369D4}" type="presOf" srcId="{26588247-393C-42FE-BC1F-30CFD1091679}" destId="{0BDE8995-79EE-490F-ADAF-C46F73A83B24}" srcOrd="0" destOrd="0" presId="urn:microsoft.com/office/officeart/2005/8/layout/process1"/>
    <dgm:cxn modelId="{B34025AC-0955-460B-A6A7-BDFAE5245E31}" type="presOf" srcId="{D2745915-BA80-4E05-969D-DECBA5B5F12D}" destId="{444E2379-F484-47DF-8830-D80EC6E30734}" srcOrd="0" destOrd="0" presId="urn:microsoft.com/office/officeart/2005/8/layout/process1"/>
    <dgm:cxn modelId="{76F20AF0-0C34-49A5-860A-AF2332CD11F8}" type="presOf" srcId="{15C832A1-C8C3-46C5-AEAC-F0F1ECC1FDCB}" destId="{BCE3A2CE-600B-4F7C-A14A-F18E2F20F2F5}" srcOrd="0" destOrd="0" presId="urn:microsoft.com/office/officeart/2005/8/layout/process1"/>
    <dgm:cxn modelId="{C5C035FD-63AA-4E97-A73E-D9EC4970A8A1}" type="presOf" srcId="{D405EDA0-68D7-42FA-82B6-1DF26222825A}" destId="{B3FE8669-5A01-4F29-81DA-53B7B6AE453B}" srcOrd="0" destOrd="0" presId="urn:microsoft.com/office/officeart/2005/8/layout/process1"/>
    <dgm:cxn modelId="{863FC116-3ACD-42B9-A4F6-341763350F30}" type="presParOf" srcId="{444E2379-F484-47DF-8830-D80EC6E30734}" destId="{BCE3A2CE-600B-4F7C-A14A-F18E2F20F2F5}" srcOrd="0" destOrd="0" presId="urn:microsoft.com/office/officeart/2005/8/layout/process1"/>
    <dgm:cxn modelId="{B609E5A8-D647-4EB2-9A05-5A14FA5FAEC8}" type="presParOf" srcId="{444E2379-F484-47DF-8830-D80EC6E30734}" destId="{0BDE8995-79EE-490F-ADAF-C46F73A83B24}" srcOrd="1" destOrd="0" presId="urn:microsoft.com/office/officeart/2005/8/layout/process1"/>
    <dgm:cxn modelId="{8B143013-F0BB-4348-A8B9-E20E9CCBA14E}" type="presParOf" srcId="{0BDE8995-79EE-490F-ADAF-C46F73A83B24}" destId="{9BB75F68-F4E7-43EE-BC60-F29B220E3085}" srcOrd="0" destOrd="0" presId="urn:microsoft.com/office/officeart/2005/8/layout/process1"/>
    <dgm:cxn modelId="{7424B60E-4305-4B6B-BE66-8DB323941690}" type="presParOf" srcId="{444E2379-F484-47DF-8830-D80EC6E30734}" destId="{B3FE8669-5A01-4F29-81DA-53B7B6AE453B}" srcOrd="2"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C16A61-EC8C-417A-9055-4D65A329A3D8}">
      <dsp:nvSpPr>
        <dsp:cNvPr id="0" name=""/>
        <dsp:cNvSpPr/>
      </dsp:nvSpPr>
      <dsp:spPr>
        <a:xfrm>
          <a:off x="0" y="18790"/>
          <a:ext cx="5181600" cy="211367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Typically, when we think about sustainability, we focus only on funding.</a:t>
          </a:r>
        </a:p>
      </dsp:txBody>
      <dsp:txXfrm>
        <a:off x="103181" y="121971"/>
        <a:ext cx="4975238" cy="1907316"/>
      </dsp:txXfrm>
    </dsp:sp>
    <dsp:sp modelId="{850E7204-1CE9-4B52-A4DB-2813D506A1E0}">
      <dsp:nvSpPr>
        <dsp:cNvPr id="0" name=""/>
        <dsp:cNvSpPr/>
      </dsp:nvSpPr>
      <dsp:spPr>
        <a:xfrm>
          <a:off x="0" y="2218869"/>
          <a:ext cx="5181600" cy="211367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What sustains a program goes beyond funding AND funding is often affected by other factors</a:t>
          </a:r>
        </a:p>
      </dsp:txBody>
      <dsp:txXfrm>
        <a:off x="103181" y="2322050"/>
        <a:ext cx="4975238" cy="19073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9AB2B7-1873-4F79-8883-474A73905B07}">
      <dsp:nvSpPr>
        <dsp:cNvPr id="0" name=""/>
        <dsp:cNvSpPr/>
      </dsp:nvSpPr>
      <dsp:spPr>
        <a:xfrm>
          <a:off x="4379627" y="1709053"/>
          <a:ext cx="2172280" cy="1879110"/>
        </a:xfrm>
        <a:prstGeom prst="hexagon">
          <a:avLst>
            <a:gd name="adj" fmla="val 2857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chemeClr val="tx1"/>
              </a:solidFill>
            </a:rPr>
            <a:t>Strategic Planning</a:t>
          </a:r>
        </a:p>
      </dsp:txBody>
      <dsp:txXfrm>
        <a:off x="4739604" y="2020448"/>
        <a:ext cx="1452326" cy="1256320"/>
      </dsp:txXfrm>
    </dsp:sp>
    <dsp:sp modelId="{36E43590-DF78-4A40-A82A-2F2DE69870F8}">
      <dsp:nvSpPr>
        <dsp:cNvPr id="0" name=""/>
        <dsp:cNvSpPr/>
      </dsp:nvSpPr>
      <dsp:spPr>
        <a:xfrm>
          <a:off x="5739893" y="810025"/>
          <a:ext cx="819595" cy="706189"/>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86EEFF-02BE-4375-93AA-EE4545525B8A}">
      <dsp:nvSpPr>
        <dsp:cNvPr id="0" name=""/>
        <dsp:cNvSpPr/>
      </dsp:nvSpPr>
      <dsp:spPr>
        <a:xfrm>
          <a:off x="4579726" y="0"/>
          <a:ext cx="1780168" cy="1540055"/>
        </a:xfrm>
        <a:prstGeom prst="hexagon">
          <a:avLst>
            <a:gd name="adj" fmla="val 2857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chemeClr val="tx1"/>
              </a:solidFill>
            </a:rPr>
            <a:t>Funding Stability</a:t>
          </a:r>
        </a:p>
      </dsp:txBody>
      <dsp:txXfrm>
        <a:off x="4874738" y="255220"/>
        <a:ext cx="1190144" cy="1029615"/>
      </dsp:txXfrm>
    </dsp:sp>
    <dsp:sp modelId="{A077F29C-ABB6-4974-9A47-F4092A11C2AE}">
      <dsp:nvSpPr>
        <dsp:cNvPr id="0" name=""/>
        <dsp:cNvSpPr/>
      </dsp:nvSpPr>
      <dsp:spPr>
        <a:xfrm>
          <a:off x="6696424" y="2130224"/>
          <a:ext cx="819595" cy="706189"/>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19C0C8-FE49-4514-9E2E-EB0A49150183}">
      <dsp:nvSpPr>
        <dsp:cNvPr id="0" name=""/>
        <dsp:cNvSpPr/>
      </dsp:nvSpPr>
      <dsp:spPr>
        <a:xfrm>
          <a:off x="6212347" y="947237"/>
          <a:ext cx="1780168" cy="1540055"/>
        </a:xfrm>
        <a:prstGeom prst="hexagon">
          <a:avLst>
            <a:gd name="adj" fmla="val 2857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chemeClr val="tx1"/>
              </a:solidFill>
            </a:rPr>
            <a:t>Partnerships</a:t>
          </a:r>
        </a:p>
      </dsp:txBody>
      <dsp:txXfrm>
        <a:off x="6507359" y="1202457"/>
        <a:ext cx="1190144" cy="1029615"/>
      </dsp:txXfrm>
    </dsp:sp>
    <dsp:sp modelId="{580490D1-A564-450E-9BBE-E57B896EDE94}">
      <dsp:nvSpPr>
        <dsp:cNvPr id="0" name=""/>
        <dsp:cNvSpPr/>
      </dsp:nvSpPr>
      <dsp:spPr>
        <a:xfrm>
          <a:off x="6031956" y="3620480"/>
          <a:ext cx="819595" cy="706189"/>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F47DCA-BAC7-464A-83B1-2ECB36373F34}">
      <dsp:nvSpPr>
        <dsp:cNvPr id="0" name=""/>
        <dsp:cNvSpPr/>
      </dsp:nvSpPr>
      <dsp:spPr>
        <a:xfrm>
          <a:off x="6212347" y="2809395"/>
          <a:ext cx="1780168" cy="1540055"/>
        </a:xfrm>
        <a:prstGeom prst="hexagon">
          <a:avLst>
            <a:gd name="adj" fmla="val 2857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chemeClr val="tx1"/>
              </a:solidFill>
            </a:rPr>
            <a:t>Organizational Capacity</a:t>
          </a:r>
        </a:p>
      </dsp:txBody>
      <dsp:txXfrm>
        <a:off x="6507359" y="3064615"/>
        <a:ext cx="1190144" cy="1029615"/>
      </dsp:txXfrm>
    </dsp:sp>
    <dsp:sp modelId="{943185A6-5551-4AE6-9BDD-86816C4922CD}">
      <dsp:nvSpPr>
        <dsp:cNvPr id="0" name=""/>
        <dsp:cNvSpPr/>
      </dsp:nvSpPr>
      <dsp:spPr>
        <a:xfrm>
          <a:off x="4383670" y="3775174"/>
          <a:ext cx="819595" cy="706189"/>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B6A714-9B43-447D-A358-FCA3549CF4EC}">
      <dsp:nvSpPr>
        <dsp:cNvPr id="0" name=""/>
        <dsp:cNvSpPr/>
      </dsp:nvSpPr>
      <dsp:spPr>
        <a:xfrm>
          <a:off x="4579726" y="3757691"/>
          <a:ext cx="1780168" cy="1540055"/>
        </a:xfrm>
        <a:prstGeom prst="hexagon">
          <a:avLst>
            <a:gd name="adj" fmla="val 2857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chemeClr val="tx1"/>
              </a:solidFill>
            </a:rPr>
            <a:t>Program Evaluation</a:t>
          </a:r>
        </a:p>
      </dsp:txBody>
      <dsp:txXfrm>
        <a:off x="4874738" y="4012911"/>
        <a:ext cx="1190144" cy="1029615"/>
      </dsp:txXfrm>
    </dsp:sp>
    <dsp:sp modelId="{3756B825-0409-4DB5-8E58-2A15623BB584}">
      <dsp:nvSpPr>
        <dsp:cNvPr id="0" name=""/>
        <dsp:cNvSpPr/>
      </dsp:nvSpPr>
      <dsp:spPr>
        <a:xfrm>
          <a:off x="3411474" y="2455505"/>
          <a:ext cx="819595" cy="706189"/>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AD56E2-A69D-4338-8287-10A5A2230C48}">
      <dsp:nvSpPr>
        <dsp:cNvPr id="0" name=""/>
        <dsp:cNvSpPr/>
      </dsp:nvSpPr>
      <dsp:spPr>
        <a:xfrm>
          <a:off x="2939525" y="2810454"/>
          <a:ext cx="1780168" cy="1540055"/>
        </a:xfrm>
        <a:prstGeom prst="hexagon">
          <a:avLst>
            <a:gd name="adj" fmla="val 2857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chemeClr val="tx1"/>
              </a:solidFill>
            </a:rPr>
            <a:t>Program Adaptation</a:t>
          </a:r>
        </a:p>
      </dsp:txBody>
      <dsp:txXfrm>
        <a:off x="3234537" y="3065674"/>
        <a:ext cx="1190144" cy="1029615"/>
      </dsp:txXfrm>
    </dsp:sp>
    <dsp:sp modelId="{6C7BCF59-CBA6-4D76-81C1-BA258139BC01}">
      <dsp:nvSpPr>
        <dsp:cNvPr id="0" name=""/>
        <dsp:cNvSpPr/>
      </dsp:nvSpPr>
      <dsp:spPr>
        <a:xfrm>
          <a:off x="2939525" y="945118"/>
          <a:ext cx="1780168" cy="1540055"/>
        </a:xfrm>
        <a:prstGeom prst="hexagon">
          <a:avLst>
            <a:gd name="adj" fmla="val 2857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chemeClr val="tx1"/>
              </a:solidFill>
            </a:rPr>
            <a:t>Communications</a:t>
          </a:r>
        </a:p>
      </dsp:txBody>
      <dsp:txXfrm>
        <a:off x="3234537" y="1200338"/>
        <a:ext cx="1190144" cy="102961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E3A2CE-600B-4F7C-A14A-F18E2F20F2F5}">
      <dsp:nvSpPr>
        <dsp:cNvPr id="0" name=""/>
        <dsp:cNvSpPr/>
      </dsp:nvSpPr>
      <dsp:spPr>
        <a:xfrm>
          <a:off x="1044" y="818093"/>
          <a:ext cx="2227815" cy="2715150"/>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Create a stable financial foundation for your program.</a:t>
          </a:r>
          <a:r>
            <a:rPr lang="en-US" sz="2800" kern="1200" dirty="0"/>
            <a:t> </a:t>
          </a:r>
        </a:p>
      </dsp:txBody>
      <dsp:txXfrm>
        <a:off x="66294" y="883343"/>
        <a:ext cx="2097315" cy="2584650"/>
      </dsp:txXfrm>
    </dsp:sp>
    <dsp:sp modelId="{0BDE8995-79EE-490F-ADAF-C46F73A83B24}">
      <dsp:nvSpPr>
        <dsp:cNvPr id="0" name=""/>
        <dsp:cNvSpPr/>
      </dsp:nvSpPr>
      <dsp:spPr>
        <a:xfrm>
          <a:off x="2451641" y="1899419"/>
          <a:ext cx="472296" cy="552498"/>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2451641" y="2009919"/>
        <a:ext cx="330607" cy="331498"/>
      </dsp:txXfrm>
    </dsp:sp>
    <dsp:sp modelId="{B3FE8669-5A01-4F29-81DA-53B7B6AE453B}">
      <dsp:nvSpPr>
        <dsp:cNvPr id="0" name=""/>
        <dsp:cNvSpPr/>
      </dsp:nvSpPr>
      <dsp:spPr>
        <a:xfrm>
          <a:off x="3119986" y="818093"/>
          <a:ext cx="2227815" cy="2715150"/>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solidFill>
                <a:schemeClr val="tx1"/>
              </a:solidFill>
            </a:rPr>
            <a:t>Secure multiple avenues of funding.</a:t>
          </a:r>
        </a:p>
      </dsp:txBody>
      <dsp:txXfrm>
        <a:off x="3185236" y="883343"/>
        <a:ext cx="2097315" cy="258465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17A254-E876-0215-884C-09AA1C0E4EB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B07FD1D-6B4C-B641-D8A4-AA92EE52DC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05C133A-A74B-5847-9904-5932DD92B0DF}" type="datetimeFigureOut">
              <a:rPr lang="en-US" smtClean="0"/>
              <a:t>4/19/2025</a:t>
            </a:fld>
            <a:endParaRPr lang="en-US"/>
          </a:p>
        </p:txBody>
      </p:sp>
      <p:sp>
        <p:nvSpPr>
          <p:cNvPr id="4" name="Footer Placeholder 3">
            <a:extLst>
              <a:ext uri="{FF2B5EF4-FFF2-40B4-BE49-F238E27FC236}">
                <a16:creationId xmlns:a16="http://schemas.microsoft.com/office/drawing/2014/main" id="{5FB0BEE6-33FA-E583-2C33-1C2840BFB02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275F99D-A4D7-9710-053D-A8166BE64D7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738A9C7-59CC-C04A-91B9-07DFF56308D0}" type="slidenum">
              <a:rPr lang="en-US" smtClean="0"/>
              <a:t>‹#›</a:t>
            </a:fld>
            <a:endParaRPr lang="en-US"/>
          </a:p>
        </p:txBody>
      </p:sp>
    </p:spTree>
    <p:extLst>
      <p:ext uri="{BB962C8B-B14F-4D97-AF65-F5344CB8AC3E}">
        <p14:creationId xmlns:p14="http://schemas.microsoft.com/office/powerpoint/2010/main" val="35193242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442F30-E649-47C8-86F0-DC7C77C15FCB}" type="datetimeFigureOut">
              <a:rPr lang="en-US" smtClean="0"/>
              <a:t>4/19/2025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D050BA-6ABC-4644-A181-7CF557811D96}" type="slidenum">
              <a:rPr lang="en-US" smtClean="0"/>
              <a:t>‹#›</a:t>
            </a:fld>
            <a:endParaRPr lang="en-US"/>
          </a:p>
        </p:txBody>
      </p:sp>
    </p:spTree>
    <p:extLst>
      <p:ext uri="{BB962C8B-B14F-4D97-AF65-F5344CB8AC3E}">
        <p14:creationId xmlns:p14="http://schemas.microsoft.com/office/powerpoint/2010/main" val="3627321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 interactive game that gives participants the opportunity to answer questions on sustainability. </a:t>
            </a:r>
          </a:p>
        </p:txBody>
      </p:sp>
      <p:sp>
        <p:nvSpPr>
          <p:cNvPr id="4" name="Slide Number Placeholder 3"/>
          <p:cNvSpPr>
            <a:spLocks noGrp="1"/>
          </p:cNvSpPr>
          <p:nvPr>
            <p:ph type="sldNum" sz="quarter" idx="5"/>
          </p:nvPr>
        </p:nvSpPr>
        <p:spPr/>
        <p:txBody>
          <a:bodyPr/>
          <a:lstStyle/>
          <a:p>
            <a:fld id="{28D050BA-6ABC-4644-A181-7CF557811D96}" type="slidenum">
              <a:rPr lang="en-US" smtClean="0"/>
              <a:t>5</a:t>
            </a:fld>
            <a:endParaRPr lang="en-US"/>
          </a:p>
        </p:txBody>
      </p:sp>
    </p:spTree>
    <p:extLst>
      <p:ext uri="{BB962C8B-B14F-4D97-AF65-F5344CB8AC3E}">
        <p14:creationId xmlns:p14="http://schemas.microsoft.com/office/powerpoint/2010/main" val="23337410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Establishing a solid financial base for your program, while also broadening your funding sources, is essential for achieving lasting success. This strategy not only provides dependable financial backing but also reduces the risks that come with relying on just one source of funding.</a:t>
            </a:r>
          </a:p>
          <a:p>
            <a:endParaRPr lang="en-US" dirty="0"/>
          </a:p>
          <a:p>
            <a:r>
              <a:rPr lang="en-US" dirty="0"/>
              <a:t>Exploring various sources of funding strengthens the program's ability to withstand and adjust to changing economic circumstances, ensuring its continued success. A comprehensive financial approach not only promotes sustainability but also opens doors to innovative projects that resonate with the objectives of your program.</a:t>
            </a:r>
          </a:p>
        </p:txBody>
      </p:sp>
      <p:sp>
        <p:nvSpPr>
          <p:cNvPr id="4" name="Slide Number Placeholder 3"/>
          <p:cNvSpPr>
            <a:spLocks noGrp="1"/>
          </p:cNvSpPr>
          <p:nvPr>
            <p:ph type="sldNum" sz="quarter" idx="5"/>
          </p:nvPr>
        </p:nvSpPr>
        <p:spPr/>
        <p:txBody>
          <a:bodyPr/>
          <a:lstStyle/>
          <a:p>
            <a:fld id="{28D050BA-6ABC-4644-A181-7CF557811D96}" type="slidenum">
              <a:rPr lang="en-US" smtClean="0"/>
              <a:t>16</a:t>
            </a:fld>
            <a:endParaRPr lang="en-US"/>
          </a:p>
        </p:txBody>
      </p:sp>
    </p:spTree>
    <p:extLst>
      <p:ext uri="{BB962C8B-B14F-4D97-AF65-F5344CB8AC3E}">
        <p14:creationId xmlns:p14="http://schemas.microsoft.com/office/powerpoint/2010/main" val="22603293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Financial sustainability plays a vital role in the success of nonprofit organizations, as it empowers them to fulfill their missions both effectively and efficiently. This concept encompasses the capacity to generate income while managing expenditures in a manner that secures the long-term health and stability of the organization. </a:t>
            </a:r>
          </a:p>
          <a:p>
            <a:endParaRPr lang="en-US" dirty="0"/>
          </a:p>
          <a:p>
            <a:r>
              <a:rPr lang="en-US" dirty="0"/>
              <a:t>Moreover, financial sustainability is not just about ensuring the survival of nonprofits; it is also about fostering growth and enhancing the positive influence they can have on their communities. By maintaining a solid financial foundation, nonprofits can expand their reach, innovate their programs, and ultimately create a more significant impact in the lives of those they serve.</a:t>
            </a:r>
          </a:p>
        </p:txBody>
      </p:sp>
      <p:sp>
        <p:nvSpPr>
          <p:cNvPr id="4" name="Slide Number Placeholder 3"/>
          <p:cNvSpPr>
            <a:spLocks noGrp="1"/>
          </p:cNvSpPr>
          <p:nvPr>
            <p:ph type="sldNum" sz="quarter" idx="5"/>
          </p:nvPr>
        </p:nvSpPr>
        <p:spPr/>
        <p:txBody>
          <a:bodyPr/>
          <a:lstStyle/>
          <a:p>
            <a:fld id="{28D050BA-6ABC-4644-A181-7CF557811D96}" type="slidenum">
              <a:rPr lang="en-US" smtClean="0"/>
              <a:t>17</a:t>
            </a:fld>
            <a:endParaRPr lang="en-US"/>
          </a:p>
        </p:txBody>
      </p:sp>
    </p:spTree>
    <p:extLst>
      <p:ext uri="{BB962C8B-B14F-4D97-AF65-F5344CB8AC3E}">
        <p14:creationId xmlns:p14="http://schemas.microsoft.com/office/powerpoint/2010/main" val="723679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thoughtfully crafted fundraising strategy is essential for organizations seeking to secure the financial resources necessary to sustain their programs, expand their initiatives, and further their mission. By implementing a comprehensive approach to fundraising, organizations can effectively engage donors, build lasting relationships, and ensure that they have the funds required to thrive and make a meaningful impact in their communities.</a:t>
            </a:r>
          </a:p>
          <a:p>
            <a:endParaRPr lang="en-US" dirty="0"/>
          </a:p>
          <a:p>
            <a:r>
              <a:rPr lang="en-US" dirty="0"/>
              <a:t>A robust fundraising plan not only focuses on immediate financial needs but also lays the groundwork for future growth and sustainability. It enables organizations to identify diverse funding sources, tailor their messaging to resonate with potential supporters, and create a compelling case for support. This strategic alignment not only enhances the organization’s ability to meet its current goals but also positions it for long-term success in fulfilling its mission.</a:t>
            </a:r>
          </a:p>
        </p:txBody>
      </p:sp>
      <p:sp>
        <p:nvSpPr>
          <p:cNvPr id="4" name="Slide Number Placeholder 3"/>
          <p:cNvSpPr>
            <a:spLocks noGrp="1"/>
          </p:cNvSpPr>
          <p:nvPr>
            <p:ph type="sldNum" sz="quarter" idx="5"/>
          </p:nvPr>
        </p:nvSpPr>
        <p:spPr/>
        <p:txBody>
          <a:bodyPr/>
          <a:lstStyle/>
          <a:p>
            <a:fld id="{28D050BA-6ABC-4644-A181-7CF557811D96}" type="slidenum">
              <a:rPr lang="en-US" smtClean="0"/>
              <a:t>19</a:t>
            </a:fld>
            <a:endParaRPr lang="en-US"/>
          </a:p>
        </p:txBody>
      </p:sp>
    </p:spTree>
    <p:extLst>
      <p:ext uri="{BB962C8B-B14F-4D97-AF65-F5344CB8AC3E}">
        <p14:creationId xmlns:p14="http://schemas.microsoft.com/office/powerpoint/2010/main" val="868253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Organizations should consider broadening their funding sources, as depending solely on one can create significant risks if that source becomes unavailable, such as with programs like the 21st Century or ESSER. By diversifying their funding streams, organizations can reduce their vulnerability and ensure a more stable financial foundation, allowing them to continue their operations and initiatives even in challenging circumstances. </a:t>
            </a:r>
          </a:p>
          <a:p>
            <a:endParaRPr lang="en-US" dirty="0"/>
          </a:p>
          <a:p>
            <a:r>
              <a:rPr lang="en-US" dirty="0"/>
              <a:t>Exploring various funding avenues not only enhances financial security but also opens up new opportunities for growth and innovation. This approach encourages organizations to seek out grants, partnerships, and alternative revenue streams, ultimately fostering resilience and sustainability in their mission-driven work.</a:t>
            </a:r>
          </a:p>
        </p:txBody>
      </p:sp>
      <p:sp>
        <p:nvSpPr>
          <p:cNvPr id="4" name="Slide Number Placeholder 3"/>
          <p:cNvSpPr>
            <a:spLocks noGrp="1"/>
          </p:cNvSpPr>
          <p:nvPr>
            <p:ph type="sldNum" sz="quarter" idx="5"/>
          </p:nvPr>
        </p:nvSpPr>
        <p:spPr/>
        <p:txBody>
          <a:bodyPr/>
          <a:lstStyle/>
          <a:p>
            <a:fld id="{28D050BA-6ABC-4644-A181-7CF557811D96}" type="slidenum">
              <a:rPr lang="en-US" smtClean="0"/>
              <a:t>20</a:t>
            </a:fld>
            <a:endParaRPr lang="en-US"/>
          </a:p>
        </p:txBody>
      </p:sp>
    </p:spTree>
    <p:extLst>
      <p:ext uri="{BB962C8B-B14F-4D97-AF65-F5344CB8AC3E}">
        <p14:creationId xmlns:p14="http://schemas.microsoft.com/office/powerpoint/2010/main" val="16204622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I'd like to take a brief moment to introduce our COSA Team.  Here are our 7 regional specialists that provide individual consultations and also assist in the development and delivery of trainings.  They have a ton of 21st Century Experience with specific areas of focus like partnership development, parent engagement, public education admistration and teaching experience, program management, data collection and evaluation, compliance management, executive and organizational leadership, and professional development. Together, we are equipping all 21st Century Grantees to successfully execute their grant deliverables.  </a:t>
            </a:r>
          </a:p>
        </p:txBody>
      </p:sp>
      <p:sp>
        <p:nvSpPr>
          <p:cNvPr id="4" name="Slide Number Placeholder 3"/>
          <p:cNvSpPr>
            <a:spLocks noGrp="1"/>
          </p:cNvSpPr>
          <p:nvPr>
            <p:ph type="sldNum" sz="quarter" idx="5"/>
          </p:nvPr>
        </p:nvSpPr>
        <p:spPr/>
        <p:txBody>
          <a:bodyPr/>
          <a:lstStyle/>
          <a:p>
            <a:fld id="{A6DA6E30-C3DB-42F5-A004-146FF046BC54}" type="slidenum">
              <a:rPr lang="en-US" smtClean="0"/>
              <a:t>22</a:t>
            </a:fld>
            <a:endParaRPr lang="en-US"/>
          </a:p>
        </p:txBody>
      </p:sp>
    </p:spTree>
    <p:extLst>
      <p:ext uri="{BB962C8B-B14F-4D97-AF65-F5344CB8AC3E}">
        <p14:creationId xmlns:p14="http://schemas.microsoft.com/office/powerpoint/2010/main" val="911849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think about sustainability, we frequently focus primarily on financial backing. </a:t>
            </a:r>
          </a:p>
          <a:p>
            <a:endParaRPr lang="en-US" dirty="0"/>
          </a:p>
          <a:p>
            <a:r>
              <a:rPr lang="en-US" dirty="0"/>
              <a:t>This limited viewpoint can hinder our comprehension of the wider effects and actions that play a crucial role in fostering sustainable development.</a:t>
            </a:r>
          </a:p>
          <a:p>
            <a:r>
              <a:rPr lang="en-US" dirty="0"/>
              <a:t>The longevity of a program relies on more than just financial support; in fact, funding itself can be influenced by a variety of external elements. These factors can include community engagement, stakeholder involvement, and the overall effectiveness of the program, all of which play a crucial role in ensuring its continued success and viability. </a:t>
            </a:r>
          </a:p>
          <a:p>
            <a:endParaRPr lang="en-US" dirty="0"/>
          </a:p>
          <a:p>
            <a:r>
              <a:rPr lang="en-US" dirty="0"/>
              <a:t>Moreover, while securing adequate funding is essential, it is equally important to recognize that a program's sustainability is intertwined with its ability to adapt and respond to changing circumstances. This adaptability can help maintain interest and support from both the community and potential investors, ultimately contributing to the program's enduring impact.</a:t>
            </a:r>
          </a:p>
          <a:p>
            <a:endParaRPr lang="en-US" dirty="0"/>
          </a:p>
        </p:txBody>
      </p:sp>
      <p:sp>
        <p:nvSpPr>
          <p:cNvPr id="4" name="Slide Number Placeholder 3"/>
          <p:cNvSpPr>
            <a:spLocks noGrp="1"/>
          </p:cNvSpPr>
          <p:nvPr>
            <p:ph type="sldNum" sz="quarter" idx="5"/>
          </p:nvPr>
        </p:nvSpPr>
        <p:spPr/>
        <p:txBody>
          <a:bodyPr/>
          <a:lstStyle/>
          <a:p>
            <a:fld id="{28D050BA-6ABC-4644-A181-7CF557811D96}" type="slidenum">
              <a:rPr lang="en-US" smtClean="0"/>
              <a:t>7</a:t>
            </a:fld>
            <a:endParaRPr lang="en-US"/>
          </a:p>
        </p:txBody>
      </p:sp>
    </p:spTree>
    <p:extLst>
      <p:ext uri="{BB962C8B-B14F-4D97-AF65-F5344CB8AC3E}">
        <p14:creationId xmlns:p14="http://schemas.microsoft.com/office/powerpoint/2010/main" val="1188009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Establishing well-defined processes that guide the goals, direction, and strategies of your program is crucial for attaining success. These foundational frameworks play a vital role in ensuring that all elements of your program are in harmony with its overarching vision, facilitating the monitoring of progress and enabling informed decision-making throughout the journey. </a:t>
            </a:r>
          </a:p>
          <a:p>
            <a:endParaRPr lang="en-US" dirty="0"/>
          </a:p>
          <a:p>
            <a:r>
              <a:rPr lang="en-US" dirty="0"/>
              <a:t>By creating a structured approach, you not only clarify the objectives but also enhance the ability to adapt and respond to challenges as they arise. This alignment allows for a more cohesive effort, ensuring that every action taken contributes meaningfully to the program's success and helps maintain focus on the desired outcomes.</a:t>
            </a:r>
          </a:p>
        </p:txBody>
      </p:sp>
      <p:sp>
        <p:nvSpPr>
          <p:cNvPr id="4" name="Slide Number Placeholder 3"/>
          <p:cNvSpPr>
            <a:spLocks noGrp="1"/>
          </p:cNvSpPr>
          <p:nvPr>
            <p:ph type="sldNum" sz="quarter" idx="5"/>
          </p:nvPr>
        </p:nvSpPr>
        <p:spPr/>
        <p:txBody>
          <a:bodyPr/>
          <a:lstStyle/>
          <a:p>
            <a:fld id="{28D050BA-6ABC-4644-A181-7CF557811D96}" type="slidenum">
              <a:rPr lang="en-US" smtClean="0"/>
              <a:t>9</a:t>
            </a:fld>
            <a:endParaRPr lang="en-US"/>
          </a:p>
        </p:txBody>
      </p:sp>
    </p:spTree>
    <p:extLst>
      <p:ext uri="{BB962C8B-B14F-4D97-AF65-F5344CB8AC3E}">
        <p14:creationId xmlns:p14="http://schemas.microsoft.com/office/powerpoint/2010/main" val="803530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Nonprofit organizations greatly benefit from collaboration, as it plays a crucial role in reaching their objectives and enhancing their financial stability. By forming robust partnerships, these organizations can lower expenses, boost their operational efficiency, and tap into essential resources that contribute to their overall success.</a:t>
            </a:r>
          </a:p>
          <a:p>
            <a:endParaRPr lang="en-US" dirty="0"/>
          </a:p>
          <a:p>
            <a:r>
              <a:rPr lang="en-US" dirty="0"/>
              <a:t>Working together allows nonprofits to share knowledge and expertise, creating a more impactful approach to their missions. This synergy not only fosters innovation but also enables organizations to maximize their reach and effectiveness, ultimately leading to a more sustainable future for their initiatives.</a:t>
            </a:r>
          </a:p>
        </p:txBody>
      </p:sp>
      <p:sp>
        <p:nvSpPr>
          <p:cNvPr id="4" name="Slide Number Placeholder 3"/>
          <p:cNvSpPr>
            <a:spLocks noGrp="1"/>
          </p:cNvSpPr>
          <p:nvPr>
            <p:ph type="sldNum" sz="quarter" idx="5"/>
          </p:nvPr>
        </p:nvSpPr>
        <p:spPr/>
        <p:txBody>
          <a:bodyPr/>
          <a:lstStyle/>
          <a:p>
            <a:fld id="{28D050BA-6ABC-4644-A181-7CF557811D96}" type="slidenum">
              <a:rPr lang="en-US" smtClean="0"/>
              <a:t>10</a:t>
            </a:fld>
            <a:endParaRPr lang="en-US"/>
          </a:p>
        </p:txBody>
      </p:sp>
    </p:spTree>
    <p:extLst>
      <p:ext uri="{BB962C8B-B14F-4D97-AF65-F5344CB8AC3E}">
        <p14:creationId xmlns:p14="http://schemas.microsoft.com/office/powerpoint/2010/main" val="4252442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Recognizing shared objectives is essential for fostering collaboration with other organizations that align with our mission and vision. By identifying these common goals, we can work together more effectively, creating a unified approach that enhances our impact and drives us toward mutual success.</a:t>
            </a:r>
          </a:p>
          <a:p>
            <a:endParaRPr lang="en-US" dirty="0"/>
          </a:p>
          <a:p>
            <a:r>
              <a:rPr lang="en-US" dirty="0"/>
              <a:t>Utilizing the diverse skills and expertise of various businesses and organizations can significantly enhance our collaborative efforts. By pooling our resources, we not only reduce costs but also improve overall efficiency. Furthermore, establishing strong partnerships hinges on cultivating trust among the involved organizations, which is vital for ensuring a productive and harmonious working relationship.</a:t>
            </a:r>
          </a:p>
        </p:txBody>
      </p:sp>
      <p:sp>
        <p:nvSpPr>
          <p:cNvPr id="4" name="Slide Number Placeholder 3"/>
          <p:cNvSpPr>
            <a:spLocks noGrp="1"/>
          </p:cNvSpPr>
          <p:nvPr>
            <p:ph type="sldNum" sz="quarter" idx="5"/>
          </p:nvPr>
        </p:nvSpPr>
        <p:spPr/>
        <p:txBody>
          <a:bodyPr/>
          <a:lstStyle/>
          <a:p>
            <a:fld id="{28D050BA-6ABC-4644-A181-7CF557811D96}" type="slidenum">
              <a:rPr lang="en-US" smtClean="0"/>
              <a:t>11</a:t>
            </a:fld>
            <a:endParaRPr lang="en-US"/>
          </a:p>
        </p:txBody>
      </p:sp>
    </p:spTree>
    <p:extLst>
      <p:ext uri="{BB962C8B-B14F-4D97-AF65-F5344CB8AC3E}">
        <p14:creationId xmlns:p14="http://schemas.microsoft.com/office/powerpoint/2010/main" val="892409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Assessing your program is crucial for informing future strategies and documenting results. This evaluation process not only sheds light on how well your initiatives are performing but also offers important insights that can drive enhancements and refinements. </a:t>
            </a:r>
          </a:p>
          <a:p>
            <a:endParaRPr lang="en-US" dirty="0"/>
          </a:p>
          <a:p>
            <a:r>
              <a:rPr lang="en-US" dirty="0"/>
              <a:t>By taking the time to analyze the outcomes of your efforts, you can gain a clearer picture of what works and what doesn’t. This understanding is vital for making informed decisions that will lead to more effective programs in the future.</a:t>
            </a:r>
          </a:p>
        </p:txBody>
      </p:sp>
      <p:sp>
        <p:nvSpPr>
          <p:cNvPr id="4" name="Slide Number Placeholder 3"/>
          <p:cNvSpPr>
            <a:spLocks noGrp="1"/>
          </p:cNvSpPr>
          <p:nvPr>
            <p:ph type="sldNum" sz="quarter" idx="5"/>
          </p:nvPr>
        </p:nvSpPr>
        <p:spPr/>
        <p:txBody>
          <a:bodyPr/>
          <a:lstStyle/>
          <a:p>
            <a:fld id="{28D050BA-6ABC-4644-A181-7CF557811D96}" type="slidenum">
              <a:rPr lang="en-US" smtClean="0"/>
              <a:t>12</a:t>
            </a:fld>
            <a:endParaRPr lang="en-US"/>
          </a:p>
        </p:txBody>
      </p:sp>
    </p:spTree>
    <p:extLst>
      <p:ext uri="{BB962C8B-B14F-4D97-AF65-F5344CB8AC3E}">
        <p14:creationId xmlns:p14="http://schemas.microsoft.com/office/powerpoint/2010/main" val="1287580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It is crucial to adapt your strategies in order to ensure ongoing effectiveness. By actively refining your methods, you can secure lasting outcomes that meet your goals.</a:t>
            </a:r>
          </a:p>
          <a:p>
            <a:endParaRPr lang="en-US" dirty="0"/>
          </a:p>
          <a:p>
            <a:r>
              <a:rPr lang="en-US" dirty="0"/>
              <a:t>2. Staying effective requires a willingness to adjust your strategies regularly. By taking the initiative to change your approach when necessary, you can achieve results that are not only consistent but also enduring.</a:t>
            </a:r>
          </a:p>
        </p:txBody>
      </p:sp>
      <p:sp>
        <p:nvSpPr>
          <p:cNvPr id="4" name="Slide Number Placeholder 3"/>
          <p:cNvSpPr>
            <a:spLocks noGrp="1"/>
          </p:cNvSpPr>
          <p:nvPr>
            <p:ph type="sldNum" sz="quarter" idx="5"/>
          </p:nvPr>
        </p:nvSpPr>
        <p:spPr/>
        <p:txBody>
          <a:bodyPr/>
          <a:lstStyle/>
          <a:p>
            <a:fld id="{28D050BA-6ABC-4644-A181-7CF557811D96}" type="slidenum">
              <a:rPr lang="en-US" smtClean="0"/>
              <a:t>13</a:t>
            </a:fld>
            <a:endParaRPr lang="en-US"/>
          </a:p>
        </p:txBody>
      </p:sp>
    </p:spTree>
    <p:extLst>
      <p:ext uri="{BB962C8B-B14F-4D97-AF65-F5344CB8AC3E}">
        <p14:creationId xmlns:p14="http://schemas.microsoft.com/office/powerpoint/2010/main" val="14150425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Successfully conveying details about your programs and services to both your partners and the general public is crucial. Establishing robust communication pathways with your collaborators and the community is vital for ensuring that everyone is well-informed about what you provide.</a:t>
            </a:r>
          </a:p>
          <a:p>
            <a:endParaRPr lang="en-US" dirty="0"/>
          </a:p>
          <a:p>
            <a:r>
              <a:rPr lang="en-US" dirty="0"/>
              <a:t>It is important to foster effective communication with your partners and the wider community to share information about your offerings. By creating strong channels of dialogue, you can ensure that your audience is fully aware of the programs and services available, enhancing engagement and collaboration.</a:t>
            </a:r>
          </a:p>
        </p:txBody>
      </p:sp>
      <p:sp>
        <p:nvSpPr>
          <p:cNvPr id="4" name="Slide Number Placeholder 3"/>
          <p:cNvSpPr>
            <a:spLocks noGrp="1"/>
          </p:cNvSpPr>
          <p:nvPr>
            <p:ph type="sldNum" sz="quarter" idx="5"/>
          </p:nvPr>
        </p:nvSpPr>
        <p:spPr/>
        <p:txBody>
          <a:bodyPr/>
          <a:lstStyle/>
          <a:p>
            <a:fld id="{28D050BA-6ABC-4644-A181-7CF557811D96}" type="slidenum">
              <a:rPr lang="en-US" smtClean="0"/>
              <a:t>14</a:t>
            </a:fld>
            <a:endParaRPr lang="en-US"/>
          </a:p>
        </p:txBody>
      </p:sp>
    </p:spTree>
    <p:extLst>
      <p:ext uri="{BB962C8B-B14F-4D97-AF65-F5344CB8AC3E}">
        <p14:creationId xmlns:p14="http://schemas.microsoft.com/office/powerpoint/2010/main" val="531021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000000"/>
              </a:solidFill>
              <a:effectLst/>
              <a:latin typeface="Inter"/>
            </a:endParaRPr>
          </a:p>
          <a:p>
            <a:r>
              <a:rPr lang="en-US" b="0" i="0" dirty="0">
                <a:solidFill>
                  <a:srgbClr val="000000"/>
                </a:solidFill>
                <a:effectLst/>
                <a:latin typeface="Inter"/>
              </a:rPr>
              <a:t>Many of us have a platform linked to our websites, yet we often overlook the importance of promoting this feature.</a:t>
            </a:r>
          </a:p>
          <a:p>
            <a:endParaRPr lang="en-US" b="0" i="0" dirty="0">
              <a:solidFill>
                <a:srgbClr val="000000"/>
              </a:solidFill>
              <a:effectLst/>
              <a:latin typeface="Inter"/>
            </a:endParaRPr>
          </a:p>
          <a:p>
            <a:r>
              <a:rPr lang="en-US" b="0" i="0" dirty="0">
                <a:solidFill>
                  <a:srgbClr val="000000"/>
                </a:solidFill>
                <a:effectLst/>
                <a:latin typeface="Inter"/>
              </a:rPr>
              <a:t>Social media serves as a powerful platform for promoting your brand to a wider audience. It offers the unique advantage of connecting with individuals beyond your immediate geographical location. By actively engaging on platforms such as Instagram, Facebook, TikTok, and Twitter, you can effectively enhance your brand's visibility and reach diverse demographics.</a:t>
            </a:r>
            <a:endParaRPr lang="en-US" dirty="0"/>
          </a:p>
        </p:txBody>
      </p:sp>
      <p:sp>
        <p:nvSpPr>
          <p:cNvPr id="4" name="Slide Number Placeholder 3"/>
          <p:cNvSpPr>
            <a:spLocks noGrp="1"/>
          </p:cNvSpPr>
          <p:nvPr>
            <p:ph type="sldNum" sz="quarter" idx="5"/>
          </p:nvPr>
        </p:nvSpPr>
        <p:spPr/>
        <p:txBody>
          <a:bodyPr/>
          <a:lstStyle/>
          <a:p>
            <a:fld id="{28D050BA-6ABC-4644-A181-7CF557811D96}" type="slidenum">
              <a:rPr lang="en-US" smtClean="0"/>
              <a:t>15</a:t>
            </a:fld>
            <a:endParaRPr lang="en-US"/>
          </a:p>
        </p:txBody>
      </p:sp>
    </p:spTree>
    <p:extLst>
      <p:ext uri="{BB962C8B-B14F-4D97-AF65-F5344CB8AC3E}">
        <p14:creationId xmlns:p14="http://schemas.microsoft.com/office/powerpoint/2010/main" val="19462894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CA57F-D542-5B42-A427-1D745CC0612F}"/>
              </a:ext>
            </a:extLst>
          </p:cNvPr>
          <p:cNvSpPr>
            <a:spLocks noGrp="1"/>
          </p:cNvSpPr>
          <p:nvPr>
            <p:ph type="ctrTitle" hasCustomPrompt="1"/>
          </p:nvPr>
        </p:nvSpPr>
        <p:spPr>
          <a:xfrm>
            <a:off x="1524000" y="1122363"/>
            <a:ext cx="9144000" cy="2387600"/>
          </a:xfrm>
        </p:spPr>
        <p:txBody>
          <a:bodyPr anchor="b"/>
          <a:lstStyle>
            <a:lvl1pPr algn="ctr">
              <a:defRPr sz="6000" b="1" i="0">
                <a:latin typeface="Gotham Narrow Bold" pitchFamily="2" charset="0"/>
              </a:defRPr>
            </a:lvl1pPr>
          </a:lstStyle>
          <a:p>
            <a:r>
              <a:rPr lang="en-US" dirty="0"/>
              <a:t>TITLE</a:t>
            </a:r>
          </a:p>
        </p:txBody>
      </p:sp>
      <p:sp>
        <p:nvSpPr>
          <p:cNvPr id="3" name="Subtitle 2">
            <a:extLst>
              <a:ext uri="{FF2B5EF4-FFF2-40B4-BE49-F238E27FC236}">
                <a16:creationId xmlns:a16="http://schemas.microsoft.com/office/drawing/2014/main" id="{0DAD155B-CA4B-B492-149F-EB79E1EB575A}"/>
              </a:ext>
            </a:extLst>
          </p:cNvPr>
          <p:cNvSpPr>
            <a:spLocks noGrp="1"/>
          </p:cNvSpPr>
          <p:nvPr>
            <p:ph type="subTitle" idx="1" hasCustomPrompt="1"/>
          </p:nvPr>
        </p:nvSpPr>
        <p:spPr>
          <a:xfrm>
            <a:off x="1524000" y="3602038"/>
            <a:ext cx="9144000" cy="1655762"/>
          </a:xfrm>
        </p:spPr>
        <p:txBody>
          <a:bodyPr/>
          <a:lstStyle>
            <a:lvl1pPr marL="0" indent="0" algn="ctr">
              <a:buNone/>
              <a:defRPr sz="2400" b="1" i="0">
                <a:latin typeface="Sentinel Semibold"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4" name="Date Placeholder 3">
            <a:extLst>
              <a:ext uri="{FF2B5EF4-FFF2-40B4-BE49-F238E27FC236}">
                <a16:creationId xmlns:a16="http://schemas.microsoft.com/office/drawing/2014/main" id="{6C53D82D-99A9-C14F-F061-02F27DD0D329}"/>
              </a:ext>
            </a:extLst>
          </p:cNvPr>
          <p:cNvSpPr>
            <a:spLocks noGrp="1"/>
          </p:cNvSpPr>
          <p:nvPr>
            <p:ph type="dt" sz="half" idx="10"/>
          </p:nvPr>
        </p:nvSpPr>
        <p:spPr/>
        <p:txBody>
          <a:bodyPr/>
          <a:lstStyle>
            <a:lvl1pPr>
              <a:defRPr b="0" i="0">
                <a:latin typeface="Sentinel Book" pitchFamily="2" charset="0"/>
              </a:defRPr>
            </a:lvl1pPr>
          </a:lstStyle>
          <a:p>
            <a:fld id="{568AC58C-7C43-E44F-919D-C0F74632FF3A}" type="datetimeFigureOut">
              <a:rPr lang="en-US" smtClean="0"/>
              <a:pPr/>
              <a:t>4/19/2025</a:t>
            </a:fld>
            <a:endParaRPr lang="en-US" dirty="0"/>
          </a:p>
        </p:txBody>
      </p:sp>
      <p:sp>
        <p:nvSpPr>
          <p:cNvPr id="6" name="Slide Number Placeholder 5">
            <a:extLst>
              <a:ext uri="{FF2B5EF4-FFF2-40B4-BE49-F238E27FC236}">
                <a16:creationId xmlns:a16="http://schemas.microsoft.com/office/drawing/2014/main" id="{C271AB99-B8BA-7C0D-7C02-6F23102C536E}"/>
              </a:ext>
            </a:extLst>
          </p:cNvPr>
          <p:cNvSpPr>
            <a:spLocks noGrp="1"/>
          </p:cNvSpPr>
          <p:nvPr>
            <p:ph type="sldNum" sz="quarter" idx="12"/>
          </p:nvPr>
        </p:nvSpPr>
        <p:spPr/>
        <p:txBody>
          <a:bodyPr/>
          <a:lstStyle>
            <a:lvl1pPr>
              <a:defRPr b="0" i="0">
                <a:latin typeface="Sentinel Book" pitchFamily="2" charset="0"/>
              </a:defRPr>
            </a:lvl1pPr>
          </a:lstStyle>
          <a:p>
            <a:fld id="{33BD1FE5-C479-EE4C-B4E0-2C78CDF63199}" type="slidenum">
              <a:rPr lang="en-US" smtClean="0"/>
              <a:pPr/>
              <a:t>‹#›</a:t>
            </a:fld>
            <a:endParaRPr lang="en-US" dirty="0"/>
          </a:p>
        </p:txBody>
      </p:sp>
    </p:spTree>
    <p:extLst>
      <p:ext uri="{BB962C8B-B14F-4D97-AF65-F5344CB8AC3E}">
        <p14:creationId xmlns:p14="http://schemas.microsoft.com/office/powerpoint/2010/main" val="992131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C1561-D280-1B3D-0DC7-A725B29BB71C}"/>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5C4E7A5-3A2F-F77C-18E0-F807CEDE1E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0FE753-803F-3E57-1DCF-6A7DE1F5AE54}"/>
              </a:ext>
            </a:extLst>
          </p:cNvPr>
          <p:cNvSpPr>
            <a:spLocks noGrp="1"/>
          </p:cNvSpPr>
          <p:nvPr>
            <p:ph type="dt" sz="half" idx="10"/>
          </p:nvPr>
        </p:nvSpPr>
        <p:spPr/>
        <p:txBody>
          <a:bodyPr/>
          <a:lstStyle/>
          <a:p>
            <a:fld id="{568AC58C-7C43-E44F-919D-C0F74632FF3A}" type="datetimeFigureOut">
              <a:rPr lang="en-US" smtClean="0"/>
              <a:t>4/19/2025</a:t>
            </a:fld>
            <a:endParaRPr lang="en-US"/>
          </a:p>
        </p:txBody>
      </p:sp>
      <p:sp>
        <p:nvSpPr>
          <p:cNvPr id="6" name="Slide Number Placeholder 5">
            <a:extLst>
              <a:ext uri="{FF2B5EF4-FFF2-40B4-BE49-F238E27FC236}">
                <a16:creationId xmlns:a16="http://schemas.microsoft.com/office/drawing/2014/main" id="{7DF6814D-0DD1-F30F-7DC1-ACAF766C4FDC}"/>
              </a:ext>
            </a:extLst>
          </p:cNvPr>
          <p:cNvSpPr>
            <a:spLocks noGrp="1"/>
          </p:cNvSpPr>
          <p:nvPr>
            <p:ph type="sldNum" sz="quarter" idx="12"/>
          </p:nvPr>
        </p:nvSpPr>
        <p:spPr/>
        <p:txBody>
          <a:bodyPr/>
          <a:lstStyle/>
          <a:p>
            <a:fld id="{33BD1FE5-C479-EE4C-B4E0-2C78CDF63199}" type="slidenum">
              <a:rPr lang="en-US" smtClean="0"/>
              <a:t>‹#›</a:t>
            </a:fld>
            <a:endParaRPr lang="en-US"/>
          </a:p>
        </p:txBody>
      </p:sp>
    </p:spTree>
    <p:extLst>
      <p:ext uri="{BB962C8B-B14F-4D97-AF65-F5344CB8AC3E}">
        <p14:creationId xmlns:p14="http://schemas.microsoft.com/office/powerpoint/2010/main" val="3165289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2A667-779B-B540-00DF-A8E8C8A9AE3B}"/>
              </a:ext>
            </a:extLst>
          </p:cNvPr>
          <p:cNvSpPr>
            <a:spLocks noGrp="1"/>
          </p:cNvSpPr>
          <p:nvPr>
            <p:ph type="title" hasCustomPrompt="1"/>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2627A6E1-2985-94F0-5229-9CCCBF8CAC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19CE75-FAD1-2E64-674F-556D037208F4}"/>
              </a:ext>
            </a:extLst>
          </p:cNvPr>
          <p:cNvSpPr>
            <a:spLocks noGrp="1"/>
          </p:cNvSpPr>
          <p:nvPr>
            <p:ph type="dt" sz="half" idx="10"/>
          </p:nvPr>
        </p:nvSpPr>
        <p:spPr/>
        <p:txBody>
          <a:bodyPr/>
          <a:lstStyle/>
          <a:p>
            <a:fld id="{568AC58C-7C43-E44F-919D-C0F74632FF3A}" type="datetimeFigureOut">
              <a:rPr lang="en-US" smtClean="0"/>
              <a:t>4/19/2025</a:t>
            </a:fld>
            <a:endParaRPr lang="en-US"/>
          </a:p>
        </p:txBody>
      </p:sp>
      <p:sp>
        <p:nvSpPr>
          <p:cNvPr id="6" name="Slide Number Placeholder 5">
            <a:extLst>
              <a:ext uri="{FF2B5EF4-FFF2-40B4-BE49-F238E27FC236}">
                <a16:creationId xmlns:a16="http://schemas.microsoft.com/office/drawing/2014/main" id="{E068E73F-8231-82B0-8594-0D5D6DAE9406}"/>
              </a:ext>
            </a:extLst>
          </p:cNvPr>
          <p:cNvSpPr>
            <a:spLocks noGrp="1"/>
          </p:cNvSpPr>
          <p:nvPr>
            <p:ph type="sldNum" sz="quarter" idx="12"/>
          </p:nvPr>
        </p:nvSpPr>
        <p:spPr/>
        <p:txBody>
          <a:bodyPr/>
          <a:lstStyle/>
          <a:p>
            <a:fld id="{33BD1FE5-C479-EE4C-B4E0-2C78CDF63199}" type="slidenum">
              <a:rPr lang="en-US" smtClean="0"/>
              <a:t>‹#›</a:t>
            </a:fld>
            <a:endParaRPr lang="en-US"/>
          </a:p>
        </p:txBody>
      </p:sp>
    </p:spTree>
    <p:extLst>
      <p:ext uri="{BB962C8B-B14F-4D97-AF65-F5344CB8AC3E}">
        <p14:creationId xmlns:p14="http://schemas.microsoft.com/office/powerpoint/2010/main" val="2727488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59F70-E016-950E-3522-DF597110C0AD}"/>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7EB9CED-BBF9-04B4-BEF0-5906B1403AB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EB81B2-42E9-25D7-640A-650E10B193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E12929-580E-224E-2086-B9E823E61D99}"/>
              </a:ext>
            </a:extLst>
          </p:cNvPr>
          <p:cNvSpPr>
            <a:spLocks noGrp="1"/>
          </p:cNvSpPr>
          <p:nvPr>
            <p:ph type="dt" sz="half" idx="10"/>
          </p:nvPr>
        </p:nvSpPr>
        <p:spPr/>
        <p:txBody>
          <a:bodyPr/>
          <a:lstStyle/>
          <a:p>
            <a:fld id="{568AC58C-7C43-E44F-919D-C0F74632FF3A}" type="datetimeFigureOut">
              <a:rPr lang="en-US" smtClean="0"/>
              <a:t>4/19/2025</a:t>
            </a:fld>
            <a:endParaRPr lang="en-US"/>
          </a:p>
        </p:txBody>
      </p:sp>
      <p:sp>
        <p:nvSpPr>
          <p:cNvPr id="7" name="Slide Number Placeholder 6">
            <a:extLst>
              <a:ext uri="{FF2B5EF4-FFF2-40B4-BE49-F238E27FC236}">
                <a16:creationId xmlns:a16="http://schemas.microsoft.com/office/drawing/2014/main" id="{D34ECAC0-43DD-03BD-EDF2-D3A3D4447156}"/>
              </a:ext>
            </a:extLst>
          </p:cNvPr>
          <p:cNvSpPr>
            <a:spLocks noGrp="1"/>
          </p:cNvSpPr>
          <p:nvPr>
            <p:ph type="sldNum" sz="quarter" idx="12"/>
          </p:nvPr>
        </p:nvSpPr>
        <p:spPr/>
        <p:txBody>
          <a:bodyPr/>
          <a:lstStyle/>
          <a:p>
            <a:fld id="{33BD1FE5-C479-EE4C-B4E0-2C78CDF63199}" type="slidenum">
              <a:rPr lang="en-US" smtClean="0"/>
              <a:t>‹#›</a:t>
            </a:fld>
            <a:endParaRPr lang="en-US"/>
          </a:p>
        </p:txBody>
      </p:sp>
    </p:spTree>
    <p:extLst>
      <p:ext uri="{BB962C8B-B14F-4D97-AF65-F5344CB8AC3E}">
        <p14:creationId xmlns:p14="http://schemas.microsoft.com/office/powerpoint/2010/main" val="402986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68A91-C7D9-5D05-EF34-F88E8B63D9E0}"/>
              </a:ext>
            </a:extLst>
          </p:cNvPr>
          <p:cNvSpPr>
            <a:spLocks noGrp="1"/>
          </p:cNvSpPr>
          <p:nvPr>
            <p:ph type="title" hasCustomPrompt="1"/>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DADB76FD-F3BD-5411-6889-BFF2B23339FD}"/>
              </a:ext>
            </a:extLst>
          </p:cNvPr>
          <p:cNvSpPr>
            <a:spLocks noGrp="1"/>
          </p:cNvSpPr>
          <p:nvPr>
            <p:ph type="dt" sz="half" idx="10"/>
          </p:nvPr>
        </p:nvSpPr>
        <p:spPr/>
        <p:txBody>
          <a:bodyPr/>
          <a:lstStyle/>
          <a:p>
            <a:fld id="{568AC58C-7C43-E44F-919D-C0F74632FF3A}" type="datetimeFigureOut">
              <a:rPr lang="en-US" smtClean="0"/>
              <a:t>4/19/2025</a:t>
            </a:fld>
            <a:endParaRPr lang="en-US"/>
          </a:p>
        </p:txBody>
      </p:sp>
      <p:sp>
        <p:nvSpPr>
          <p:cNvPr id="5" name="Slide Number Placeholder 4">
            <a:extLst>
              <a:ext uri="{FF2B5EF4-FFF2-40B4-BE49-F238E27FC236}">
                <a16:creationId xmlns:a16="http://schemas.microsoft.com/office/drawing/2014/main" id="{9FBB9984-773F-25D9-1152-9BED2ADF6AD7}"/>
              </a:ext>
            </a:extLst>
          </p:cNvPr>
          <p:cNvSpPr>
            <a:spLocks noGrp="1"/>
          </p:cNvSpPr>
          <p:nvPr>
            <p:ph type="sldNum" sz="quarter" idx="12"/>
          </p:nvPr>
        </p:nvSpPr>
        <p:spPr/>
        <p:txBody>
          <a:bodyPr/>
          <a:lstStyle/>
          <a:p>
            <a:fld id="{33BD1FE5-C479-EE4C-B4E0-2C78CDF63199}" type="slidenum">
              <a:rPr lang="en-US" smtClean="0"/>
              <a:t>‹#›</a:t>
            </a:fld>
            <a:endParaRPr lang="en-US"/>
          </a:p>
        </p:txBody>
      </p:sp>
    </p:spTree>
    <p:extLst>
      <p:ext uri="{BB962C8B-B14F-4D97-AF65-F5344CB8AC3E}">
        <p14:creationId xmlns:p14="http://schemas.microsoft.com/office/powerpoint/2010/main" val="1616702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55C385-77FE-964B-B97B-114369D60479}"/>
              </a:ext>
            </a:extLst>
          </p:cNvPr>
          <p:cNvSpPr>
            <a:spLocks noGrp="1"/>
          </p:cNvSpPr>
          <p:nvPr>
            <p:ph type="dt" sz="half" idx="10"/>
          </p:nvPr>
        </p:nvSpPr>
        <p:spPr/>
        <p:txBody>
          <a:bodyPr/>
          <a:lstStyle/>
          <a:p>
            <a:fld id="{568AC58C-7C43-E44F-919D-C0F74632FF3A}" type="datetimeFigureOut">
              <a:rPr lang="en-US" smtClean="0"/>
              <a:t>4/19/2025</a:t>
            </a:fld>
            <a:endParaRPr lang="en-US"/>
          </a:p>
        </p:txBody>
      </p:sp>
      <p:sp>
        <p:nvSpPr>
          <p:cNvPr id="4" name="Slide Number Placeholder 3">
            <a:extLst>
              <a:ext uri="{FF2B5EF4-FFF2-40B4-BE49-F238E27FC236}">
                <a16:creationId xmlns:a16="http://schemas.microsoft.com/office/drawing/2014/main" id="{93E09502-85F1-CCBB-AEE0-FBDDE19A9BD4}"/>
              </a:ext>
            </a:extLst>
          </p:cNvPr>
          <p:cNvSpPr>
            <a:spLocks noGrp="1"/>
          </p:cNvSpPr>
          <p:nvPr>
            <p:ph type="sldNum" sz="quarter" idx="12"/>
          </p:nvPr>
        </p:nvSpPr>
        <p:spPr/>
        <p:txBody>
          <a:bodyPr/>
          <a:lstStyle/>
          <a:p>
            <a:fld id="{33BD1FE5-C479-EE4C-B4E0-2C78CDF63199}" type="slidenum">
              <a:rPr lang="en-US" smtClean="0"/>
              <a:t>‹#›</a:t>
            </a:fld>
            <a:endParaRPr lang="en-US"/>
          </a:p>
        </p:txBody>
      </p:sp>
    </p:spTree>
    <p:extLst>
      <p:ext uri="{BB962C8B-B14F-4D97-AF65-F5344CB8AC3E}">
        <p14:creationId xmlns:p14="http://schemas.microsoft.com/office/powerpoint/2010/main" val="1801161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F3BB2-C81F-47EC-8170-2BC3C48F3E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28C461-13CD-5C9B-6378-53966753D0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A3ADE6-3E1B-EE65-0B7D-6FCCFE7C8D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3E95C9-8D6A-0300-B082-521F795DA289}"/>
              </a:ext>
            </a:extLst>
          </p:cNvPr>
          <p:cNvSpPr>
            <a:spLocks noGrp="1"/>
          </p:cNvSpPr>
          <p:nvPr>
            <p:ph type="dt" sz="half" idx="10"/>
          </p:nvPr>
        </p:nvSpPr>
        <p:spPr/>
        <p:txBody>
          <a:bodyPr/>
          <a:lstStyle/>
          <a:p>
            <a:fld id="{568AC58C-7C43-E44F-919D-C0F74632FF3A}" type="datetimeFigureOut">
              <a:rPr lang="en-US" smtClean="0"/>
              <a:t>4/19/2025</a:t>
            </a:fld>
            <a:endParaRPr lang="en-US"/>
          </a:p>
        </p:txBody>
      </p:sp>
      <p:sp>
        <p:nvSpPr>
          <p:cNvPr id="7" name="Slide Number Placeholder 6">
            <a:extLst>
              <a:ext uri="{FF2B5EF4-FFF2-40B4-BE49-F238E27FC236}">
                <a16:creationId xmlns:a16="http://schemas.microsoft.com/office/drawing/2014/main" id="{D464451E-40D5-D87B-545A-8557B3B610AF}"/>
              </a:ext>
            </a:extLst>
          </p:cNvPr>
          <p:cNvSpPr>
            <a:spLocks noGrp="1"/>
          </p:cNvSpPr>
          <p:nvPr>
            <p:ph type="sldNum" sz="quarter" idx="12"/>
          </p:nvPr>
        </p:nvSpPr>
        <p:spPr/>
        <p:txBody>
          <a:bodyPr/>
          <a:lstStyle/>
          <a:p>
            <a:fld id="{33BD1FE5-C479-EE4C-B4E0-2C78CDF63199}" type="slidenum">
              <a:rPr lang="en-US" smtClean="0"/>
              <a:t>‹#›</a:t>
            </a:fld>
            <a:endParaRPr lang="en-US"/>
          </a:p>
        </p:txBody>
      </p:sp>
    </p:spTree>
    <p:extLst>
      <p:ext uri="{BB962C8B-B14F-4D97-AF65-F5344CB8AC3E}">
        <p14:creationId xmlns:p14="http://schemas.microsoft.com/office/powerpoint/2010/main" val="1480248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164DF-5D21-595E-7940-8991807DC2B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97CBAA1-0D48-7345-004B-7C5B96E947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9E40D0-9947-C2CD-73C8-610AE91766E2}"/>
              </a:ext>
            </a:extLst>
          </p:cNvPr>
          <p:cNvSpPr>
            <a:spLocks noGrp="1"/>
          </p:cNvSpPr>
          <p:nvPr>
            <p:ph type="dt" sz="half" idx="10"/>
          </p:nvPr>
        </p:nvSpPr>
        <p:spPr/>
        <p:txBody>
          <a:bodyPr/>
          <a:lstStyle/>
          <a:p>
            <a:fld id="{568AC58C-7C43-E44F-919D-C0F74632FF3A}" type="datetimeFigureOut">
              <a:rPr lang="en-US" smtClean="0"/>
              <a:t>4/19/2025</a:t>
            </a:fld>
            <a:endParaRPr lang="en-US"/>
          </a:p>
        </p:txBody>
      </p:sp>
      <p:sp>
        <p:nvSpPr>
          <p:cNvPr id="5" name="Footer Placeholder 4">
            <a:extLst>
              <a:ext uri="{FF2B5EF4-FFF2-40B4-BE49-F238E27FC236}">
                <a16:creationId xmlns:a16="http://schemas.microsoft.com/office/drawing/2014/main" id="{A8E59738-A592-10FF-6DC1-98567A378D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74F902-8984-00CF-67DA-D31A7CFF26D3}"/>
              </a:ext>
            </a:extLst>
          </p:cNvPr>
          <p:cNvSpPr>
            <a:spLocks noGrp="1"/>
          </p:cNvSpPr>
          <p:nvPr>
            <p:ph type="sldNum" sz="quarter" idx="12"/>
          </p:nvPr>
        </p:nvSpPr>
        <p:spPr/>
        <p:txBody>
          <a:bodyPr/>
          <a:lstStyle/>
          <a:p>
            <a:fld id="{33BD1FE5-C479-EE4C-B4E0-2C78CDF63199}" type="slidenum">
              <a:rPr lang="en-US" smtClean="0"/>
              <a:t>‹#›</a:t>
            </a:fld>
            <a:endParaRPr lang="en-US"/>
          </a:p>
        </p:txBody>
      </p:sp>
    </p:spTree>
    <p:extLst>
      <p:ext uri="{BB962C8B-B14F-4D97-AF65-F5344CB8AC3E}">
        <p14:creationId xmlns:p14="http://schemas.microsoft.com/office/powerpoint/2010/main" val="2201926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C9E871-ABA0-7C91-FCE6-2BDA2AB00F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8915CBB-3232-E4D3-2EBA-2938A3E1B4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4F09221-F021-B7E6-6D0F-17465813C4AF}"/>
              </a:ext>
            </a:extLst>
          </p:cNvPr>
          <p:cNvSpPr>
            <a:spLocks noGrp="1"/>
          </p:cNvSpPr>
          <p:nvPr>
            <p:ph type="dt" sz="half" idx="2"/>
          </p:nvPr>
        </p:nvSpPr>
        <p:spPr>
          <a:xfrm>
            <a:off x="838201"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Sentinel Book" pitchFamily="2" charset="0"/>
              </a:defRPr>
            </a:lvl1pPr>
          </a:lstStyle>
          <a:p>
            <a:r>
              <a:rPr lang="en-US" dirty="0"/>
              <a:t>3/12/24</a:t>
            </a:r>
          </a:p>
        </p:txBody>
      </p:sp>
      <p:sp>
        <p:nvSpPr>
          <p:cNvPr id="6" name="Slide Number Placeholder 5">
            <a:extLst>
              <a:ext uri="{FF2B5EF4-FFF2-40B4-BE49-F238E27FC236}">
                <a16:creationId xmlns:a16="http://schemas.microsoft.com/office/drawing/2014/main" id="{FF068E93-95D6-FF78-A493-1C119A1117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Sentinel Book" pitchFamily="2" charset="0"/>
              </a:defRPr>
            </a:lvl1pPr>
          </a:lstStyle>
          <a:p>
            <a:fld id="{C9F93D0B-F32B-AC4C-81AC-BA1C5C1C123F}" type="slidenum">
              <a:rPr lang="en-US" smtClean="0"/>
              <a:pPr/>
              <a:t>‹#›</a:t>
            </a:fld>
            <a:endParaRPr lang="en-US" dirty="0"/>
          </a:p>
        </p:txBody>
      </p:sp>
      <p:cxnSp>
        <p:nvCxnSpPr>
          <p:cNvPr id="8" name="Straight Connector 7">
            <a:extLst>
              <a:ext uri="{FF2B5EF4-FFF2-40B4-BE49-F238E27FC236}">
                <a16:creationId xmlns:a16="http://schemas.microsoft.com/office/drawing/2014/main" id="{E8E3330B-864F-976E-15B8-2B88DC91D0BF}"/>
              </a:ext>
            </a:extLst>
          </p:cNvPr>
          <p:cNvCxnSpPr/>
          <p:nvPr userDrawn="1"/>
        </p:nvCxnSpPr>
        <p:spPr>
          <a:xfrm>
            <a:off x="0" y="6176963"/>
            <a:ext cx="12192000" cy="0"/>
          </a:xfrm>
          <a:prstGeom prst="line">
            <a:avLst/>
          </a:prstGeom>
          <a:ln w="50800">
            <a:solidFill>
              <a:srgbClr val="A4C04A"/>
            </a:solidFill>
          </a:ln>
        </p:spPr>
        <p:style>
          <a:lnRef idx="1">
            <a:schemeClr val="accent1"/>
          </a:lnRef>
          <a:fillRef idx="0">
            <a:schemeClr val="accent1"/>
          </a:fillRef>
          <a:effectRef idx="0">
            <a:schemeClr val="accent1"/>
          </a:effectRef>
          <a:fontRef idx="minor">
            <a:schemeClr val="tx1"/>
          </a:fontRef>
        </p:style>
      </p:cxnSp>
      <p:pic>
        <p:nvPicPr>
          <p:cNvPr id="10" name="Picture 9" descr="A logo with text on it&#10;&#10;Description automatically generated">
            <a:extLst>
              <a:ext uri="{FF2B5EF4-FFF2-40B4-BE49-F238E27FC236}">
                <a16:creationId xmlns:a16="http://schemas.microsoft.com/office/drawing/2014/main" id="{BB5F2D9A-625D-E668-FE20-7ED77EA7645C}"/>
              </a:ext>
            </a:extLst>
          </p:cNvPr>
          <p:cNvPicPr>
            <a:picLocks noChangeAspect="1"/>
          </p:cNvPicPr>
          <p:nvPr userDrawn="1"/>
        </p:nvPicPr>
        <p:blipFill>
          <a:blip r:embed="rId10"/>
          <a:stretch>
            <a:fillRect/>
          </a:stretch>
        </p:blipFill>
        <p:spPr>
          <a:xfrm>
            <a:off x="0" y="6275675"/>
            <a:ext cx="1052946" cy="526473"/>
          </a:xfrm>
          <a:prstGeom prst="rect">
            <a:avLst/>
          </a:prstGeom>
        </p:spPr>
      </p:pic>
    </p:spTree>
    <p:extLst>
      <p:ext uri="{BB962C8B-B14F-4D97-AF65-F5344CB8AC3E}">
        <p14:creationId xmlns:p14="http://schemas.microsoft.com/office/powerpoint/2010/main" val="13338713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7" r:id="rId7"/>
    <p:sldLayoutId id="2147483658" r:id="rId8"/>
  </p:sldLayoutIdLst>
  <p:txStyles>
    <p:titleStyle>
      <a:lvl1pPr algn="l" defTabSz="914400" rtl="0" eaLnBrk="1" latinLnBrk="0" hangingPunct="1">
        <a:lnSpc>
          <a:spcPct val="90000"/>
        </a:lnSpc>
        <a:spcBef>
          <a:spcPct val="0"/>
        </a:spcBef>
        <a:buNone/>
        <a:defRPr sz="4400" kern="1200">
          <a:solidFill>
            <a:schemeClr val="tx1"/>
          </a:solidFill>
          <a:latin typeface="Gotham Narrow Medium"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Sentinel Semibold"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ntinel Book"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ntinel Book"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ntinel Book"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ntinel Book"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knightfoundation.org/press/releases/new-report-nonprofit-news-sites-and-their-search-s/"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hyperlink" Target="https://worditout.com/word-cloud/4053340"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1"/><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hyperlink" Target="https://www.rawpixel.com/search/survey"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hyperlink" Target="https://teresadientedeleon.blogspot.com/2018/06/atencion-cambio-de-planes.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hyperlink" Target="https://svgsilh.com/image/1985655.html" TargetMode="External"/><Relationship Id="rId4" Type="http://schemas.openxmlformats.org/officeDocument/2006/relationships/image" Target="../media/image14.sv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hyperlink" Target="https://www.pressmyweb.com/ecommerce-ebusiness/pinterest-reseau-social-epingle-centres-dinterets/" TargetMode="Externa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6.jpg"/><Relationship Id="rId7" Type="http://schemas.openxmlformats.org/officeDocument/2006/relationships/diagramQuickStyle" Target="../diagrams/quickStyle3.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hyperlink" Target="https://www.courses.com.ph/scholarship-grants-philippines-overview/" TargetMode="External"/><Relationship Id="rId9" Type="http://schemas.microsoft.com/office/2007/relationships/diagramDrawing" Target="../diagrams/drawing3.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hyperlink" Target="https://fastercapital.com/content/Investment-Sustainability--How-to-Ensure-the-Long-Term-Viability-and-Growth-of-Your-Investments-and-the-Planet.html" TargetMode="External"/><Relationship Id="rId4" Type="http://schemas.openxmlformats.org/officeDocument/2006/relationships/hyperlink" Target="https://freepngimg.com/png/70879-banknote-painted-money-illustration-hand-banknotes-cartoon"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hyperlink" Target="https://svgsilh.com/8bc34a/image/304167.html"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8.jpeg"/><Relationship Id="rId3" Type="http://schemas.openxmlformats.org/officeDocument/2006/relationships/image" Target="../media/image18.png"/><Relationship Id="rId7" Type="http://schemas.openxmlformats.org/officeDocument/2006/relationships/image" Target="../media/image22.jpeg"/><Relationship Id="rId12"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jpe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image" Target="../media/image19.png"/><Relationship Id="rId9" Type="http://schemas.openxmlformats.org/officeDocument/2006/relationships/image" Target="../media/image24.jpeg"/></Relationships>
</file>

<file path=ppt/slides/_rels/slide23.xml.rels><?xml version="1.0" encoding="UTF-8" standalone="yes"?>
<Relationships xmlns="http://schemas.openxmlformats.org/package/2006/relationships"><Relationship Id="rId8" Type="http://schemas.openxmlformats.org/officeDocument/2006/relationships/hyperlink" Target="http://www.nga.org/center/" TargetMode="External"/><Relationship Id="rId3" Type="http://schemas.openxmlformats.org/officeDocument/2006/relationships/hyperlink" Target="http://www.nccenet.org/" TargetMode="External"/><Relationship Id="rId7" Type="http://schemas.openxmlformats.org/officeDocument/2006/relationships/hyperlink" Target="http://www.naeyc.org/" TargetMode="External"/><Relationship Id="rId2" Type="http://schemas.openxmlformats.org/officeDocument/2006/relationships/hyperlink" Target="http://www.afterschoolalliance.org/" TargetMode="External"/><Relationship Id="rId1" Type="http://schemas.openxmlformats.org/officeDocument/2006/relationships/slideLayout" Target="../slideLayouts/slideLayout2.xml"/><Relationship Id="rId6" Type="http://schemas.openxmlformats.org/officeDocument/2006/relationships/hyperlink" Target="http://www.niost.org/" TargetMode="External"/><Relationship Id="rId5" Type="http://schemas.openxmlformats.org/officeDocument/2006/relationships/hyperlink" Target="http://www.sustainabilityonline.com/" TargetMode="External"/><Relationship Id="rId4" Type="http://schemas.openxmlformats.org/officeDocument/2006/relationships/hyperlink" Target="http://www.financeproject.org/" TargetMode="External"/><Relationship Id="rId9" Type="http://schemas.openxmlformats.org/officeDocument/2006/relationships/hyperlink" Target="http://www.forumforyouthinvestment.org/"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edl.org/pubs/fam95" TargetMode="External"/><Relationship Id="rId2" Type="http://schemas.openxmlformats.org/officeDocument/2006/relationships/hyperlink" Target="http://www.nassembly.org/nassembly" TargetMode="External"/><Relationship Id="rId1" Type="http://schemas.openxmlformats.org/officeDocument/2006/relationships/slideLayout" Target="../slideLayouts/slideLayout2.xml"/><Relationship Id="rId6" Type="http://schemas.openxmlformats.org/officeDocument/2006/relationships/hyperlink" Target="http://www.gse.uci.edu/afterschool/ca/webres.html" TargetMode="External"/><Relationship Id="rId5" Type="http://schemas.openxmlformats.org/officeDocument/2006/relationships/hyperlink" Target="http://www.ed.gov/pubs/PromPract/prom1.html" TargetMode="External"/><Relationship Id="rId4" Type="http://schemas.openxmlformats.org/officeDocument/2006/relationships/hyperlink" Target="http://www.ncrel.org/after/bellkit.htm"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www.fightcrime.org/" TargetMode="External"/><Relationship Id="rId7" Type="http://schemas.openxmlformats.org/officeDocument/2006/relationships/hyperlink" Target="http://www.speakout.com/" TargetMode="External"/><Relationship Id="rId2" Type="http://schemas.openxmlformats.org/officeDocument/2006/relationships/hyperlink" Target="http://www.publiceducation.org/resources/advocacy.htm" TargetMode="External"/><Relationship Id="rId1" Type="http://schemas.openxmlformats.org/officeDocument/2006/relationships/slideLayout" Target="../slideLayouts/slideLayout2.xml"/><Relationship Id="rId6" Type="http://schemas.openxmlformats.org/officeDocument/2006/relationships/hyperlink" Target="http://www.vote-smart.org/" TargetMode="External"/><Relationship Id="rId5" Type="http://schemas.openxmlformats.org/officeDocument/2006/relationships/hyperlink" Target="http://cyd.aed.org/ydmobilization.html" TargetMode="External"/><Relationship Id="rId4" Type="http://schemas.openxmlformats.org/officeDocument/2006/relationships/hyperlink" Target="http://www.cdfactioncouncil.org/"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www.cfda.gov/" TargetMode="External"/><Relationship Id="rId7" Type="http://schemas.openxmlformats.org/officeDocument/2006/relationships/hyperlink" Target="http://www.nfie.org/grants.htm" TargetMode="External"/><Relationship Id="rId2" Type="http://schemas.openxmlformats.org/officeDocument/2006/relationships/hyperlink" Target="http://www.afterschool.gov/" TargetMode="External"/><Relationship Id="rId1" Type="http://schemas.openxmlformats.org/officeDocument/2006/relationships/slideLayout" Target="../slideLayouts/slideLayout1.xml"/><Relationship Id="rId6" Type="http://schemas.openxmlformats.org/officeDocument/2006/relationships/hyperlink" Target="http://www.fdncenter.org/" TargetMode="External"/><Relationship Id="rId5" Type="http://schemas.openxmlformats.org/officeDocument/2006/relationships/hyperlink" Target="http://grants.nih.gov/grants" TargetMode="External"/><Relationship Id="rId4" Type="http://schemas.openxmlformats.org/officeDocument/2006/relationships/hyperlink" Target="http://www.access.gpo.gov/nara"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s://click-tic.blogspot.com/2019/07/kahootit-herramienta-de-gamificacion.html"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8.jpg"/><Relationship Id="rId7"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hyperlink" Target="https://pxhere.com/en/photo/1042594" TargetMode="External"/><Relationship Id="rId9" Type="http://schemas.microsoft.com/office/2007/relationships/diagramDrawing" Target="../diagrams/drawing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hyperlink" Target="https://ohiostate.pressbooks.pub/stratcommwriting/chapter/what-is-strategic/"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99BE7-3B55-9F10-226B-97B196EB6652}"/>
              </a:ext>
            </a:extLst>
          </p:cNvPr>
          <p:cNvSpPr>
            <a:spLocks noGrp="1"/>
          </p:cNvSpPr>
          <p:nvPr>
            <p:ph type="ctrTitle"/>
          </p:nvPr>
        </p:nvSpPr>
        <p:spPr/>
        <p:txBody>
          <a:bodyPr>
            <a:normAutofit fontScale="90000"/>
          </a:bodyPr>
          <a:lstStyle/>
          <a:p>
            <a:br>
              <a:rPr lang="en-US" b="1" i="0" dirty="0">
                <a:solidFill>
                  <a:schemeClr val="accent6">
                    <a:lumMod val="75000"/>
                  </a:schemeClr>
                </a:solidFill>
                <a:effectLst/>
                <a:latin typeface="Lucida Bright" panose="02040602050505020304" pitchFamily="18" charset="0"/>
              </a:rPr>
            </a:br>
            <a:br>
              <a:rPr lang="en-US" b="1" i="0" dirty="0">
                <a:solidFill>
                  <a:schemeClr val="accent6">
                    <a:lumMod val="75000"/>
                  </a:schemeClr>
                </a:solidFill>
                <a:effectLst/>
                <a:latin typeface="Lucida Bright" panose="02040602050505020304" pitchFamily="18" charset="0"/>
              </a:rPr>
            </a:br>
            <a:r>
              <a:rPr lang="en-US" b="1" i="0" dirty="0">
                <a:solidFill>
                  <a:schemeClr val="accent6">
                    <a:lumMod val="75000"/>
                  </a:schemeClr>
                </a:solidFill>
                <a:effectLst/>
                <a:latin typeface="Lucida Bright" panose="02040602050505020304" pitchFamily="18" charset="0"/>
              </a:rPr>
              <a:t>Program Sustainability</a:t>
            </a:r>
            <a:br>
              <a:rPr lang="en-US" b="1" i="0" dirty="0">
                <a:solidFill>
                  <a:srgbClr val="333333"/>
                </a:solidFill>
                <a:effectLst/>
                <a:latin typeface="math"/>
              </a:rPr>
            </a:br>
            <a:endParaRPr lang="en-US" dirty="0"/>
          </a:p>
        </p:txBody>
      </p:sp>
      <p:pic>
        <p:nvPicPr>
          <p:cNvPr id="5" name="Picture 4">
            <a:extLst>
              <a:ext uri="{FF2B5EF4-FFF2-40B4-BE49-F238E27FC236}">
                <a16:creationId xmlns:a16="http://schemas.microsoft.com/office/drawing/2014/main" id="{E571FAA0-6CDF-50FF-B692-9E9754DD68C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865944" y="2916820"/>
            <a:ext cx="4213185" cy="2340980"/>
          </a:xfrm>
          <a:prstGeom prst="rect">
            <a:avLst/>
          </a:prstGeom>
        </p:spPr>
      </p:pic>
      <p:pic>
        <p:nvPicPr>
          <p:cNvPr id="1026" name="Picture 2" descr="Image preview">
            <a:extLst>
              <a:ext uri="{FF2B5EF4-FFF2-40B4-BE49-F238E27FC236}">
                <a16:creationId xmlns:a16="http://schemas.microsoft.com/office/drawing/2014/main" id="{C00CDB80-995B-BD5B-0BFC-6675B0E1ED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898248" cy="174060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preview">
            <a:extLst>
              <a:ext uri="{FF2B5EF4-FFF2-40B4-BE49-F238E27FC236}">
                <a16:creationId xmlns:a16="http://schemas.microsoft.com/office/drawing/2014/main" id="{8407AE6C-3FB3-4707-C127-4D519AC2D0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8876" y="39306"/>
            <a:ext cx="1898248" cy="174060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313E63A-258E-3008-6566-117ECC239DC4}"/>
              </a:ext>
            </a:extLst>
          </p:cNvPr>
          <p:cNvSpPr txBox="1"/>
          <p:nvPr/>
        </p:nvSpPr>
        <p:spPr>
          <a:xfrm>
            <a:off x="9653286" y="5117393"/>
            <a:ext cx="2538714" cy="830997"/>
          </a:xfrm>
          <a:prstGeom prst="rect">
            <a:avLst/>
          </a:prstGeom>
          <a:noFill/>
        </p:spPr>
        <p:txBody>
          <a:bodyPr wrap="square" rtlCol="0">
            <a:spAutoFit/>
          </a:bodyPr>
          <a:lstStyle/>
          <a:p>
            <a:r>
              <a:rPr lang="en-US" sz="1200" b="0" i="0" dirty="0">
                <a:solidFill>
                  <a:srgbClr val="000000"/>
                </a:solidFill>
                <a:effectLst/>
                <a:latin typeface="Aptos" panose="020B0004020202020204" pitchFamily="34" charset="0"/>
              </a:rPr>
              <a:t>Presented by: H. Michelle Toney,</a:t>
            </a:r>
          </a:p>
          <a:p>
            <a:r>
              <a:rPr lang="en-US" sz="1200" b="0" i="0" dirty="0">
                <a:solidFill>
                  <a:srgbClr val="000000"/>
                </a:solidFill>
                <a:effectLst/>
                <a:latin typeface="Aptos" panose="020B0004020202020204" pitchFamily="34" charset="0"/>
              </a:rPr>
              <a:t>Southwest Regional COSA Specialist</a:t>
            </a:r>
          </a:p>
          <a:p>
            <a:r>
              <a:rPr lang="en-US" sz="1200" dirty="0">
                <a:solidFill>
                  <a:srgbClr val="000000"/>
                </a:solidFill>
                <a:latin typeface="Aptos" panose="020B0004020202020204" pitchFamily="34" charset="0"/>
              </a:rPr>
              <a:t>April 22</a:t>
            </a:r>
            <a:r>
              <a:rPr lang="en-US" sz="1200" baseline="30000" dirty="0">
                <a:solidFill>
                  <a:srgbClr val="000000"/>
                </a:solidFill>
                <a:latin typeface="Aptos" panose="020B0004020202020204" pitchFamily="34" charset="0"/>
              </a:rPr>
              <a:t>nd</a:t>
            </a:r>
            <a:r>
              <a:rPr lang="en-US" sz="1200" dirty="0">
                <a:solidFill>
                  <a:srgbClr val="000000"/>
                </a:solidFill>
                <a:latin typeface="Aptos" panose="020B0004020202020204" pitchFamily="34" charset="0"/>
              </a:rPr>
              <a:t> – April 26</a:t>
            </a:r>
            <a:r>
              <a:rPr lang="en-US" sz="1200" baseline="30000" dirty="0">
                <a:solidFill>
                  <a:srgbClr val="000000"/>
                </a:solidFill>
                <a:latin typeface="Aptos" panose="020B0004020202020204" pitchFamily="34" charset="0"/>
              </a:rPr>
              <a:t>th</a:t>
            </a:r>
            <a:r>
              <a:rPr lang="en-US" sz="1200" dirty="0">
                <a:solidFill>
                  <a:srgbClr val="000000"/>
                </a:solidFill>
                <a:latin typeface="Aptos" panose="020B0004020202020204" pitchFamily="34" charset="0"/>
              </a:rPr>
              <a:t> 2025</a:t>
            </a:r>
            <a:endParaRPr lang="en-US" sz="1200" dirty="0"/>
          </a:p>
        </p:txBody>
      </p:sp>
    </p:spTree>
    <p:extLst>
      <p:ext uri="{BB962C8B-B14F-4D97-AF65-F5344CB8AC3E}">
        <p14:creationId xmlns:p14="http://schemas.microsoft.com/office/powerpoint/2010/main" val="29749192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chor="ctr">
            <a:normAutofit/>
          </a:bodyPr>
          <a:lstStyle/>
          <a:p>
            <a:r>
              <a:rPr lang="en-US" dirty="0"/>
              <a:t>Collaborating for Financial Sustainability - Partnerships</a:t>
            </a:r>
            <a:endParaRPr lang="en-US"/>
          </a:p>
        </p:txBody>
      </p:sp>
      <p:sp>
        <p:nvSpPr>
          <p:cNvPr id="3" name="Content Placeholder 2"/>
          <p:cNvSpPr>
            <a:spLocks noGrp="1"/>
          </p:cNvSpPr>
          <p:nvPr>
            <p:ph sz="half" idx="1"/>
          </p:nvPr>
        </p:nvSpPr>
        <p:spPr>
          <a:xfrm>
            <a:off x="838200" y="1825625"/>
            <a:ext cx="5181600" cy="4351338"/>
          </a:xfrm>
        </p:spPr>
        <p:txBody>
          <a:bodyPr>
            <a:normAutofit/>
          </a:bodyPr>
          <a:lstStyle/>
          <a:p>
            <a:r>
              <a:rPr lang="en-US" b="0" dirty="0"/>
              <a:t>Collaboration is essential for nonprofits, as it help in achieving goals and improving financial sustainability. Through strong partnerships, organizations can reduce costs, increase effectiveness, and leverage resources that are vital for success.</a:t>
            </a:r>
          </a:p>
          <a:p>
            <a:endParaRPr lang="en-US" b="0" dirty="0"/>
          </a:p>
          <a:p>
            <a:endParaRPr lang="en-US" b="0" dirty="0"/>
          </a:p>
        </p:txBody>
      </p:sp>
      <p:pic>
        <p:nvPicPr>
          <p:cNvPr id="5" name="Content Placeholder 4" descr="A close-up of words">
            <a:extLst>
              <a:ext uri="{FF2B5EF4-FFF2-40B4-BE49-F238E27FC236}">
                <a16:creationId xmlns:a16="http://schemas.microsoft.com/office/drawing/2014/main" id="{42354956-568B-D7CF-7899-C868B137612C}"/>
              </a:ext>
            </a:extLst>
          </p:cNvPr>
          <p:cNvPicPr>
            <a:picLocks noGrp="1" noChangeAspect="1"/>
          </p:cNvPicPr>
          <p:nvPr>
            <p:ph sz="half" idx="2"/>
          </p:nvPr>
        </p:nvPicPr>
        <p:blipFill>
          <a:blip r:embed="rId3">
            <a:extLst>
              <a:ext uri="{837473B0-CC2E-450A-ABE3-18F120FF3D39}">
                <a1611:picAttrSrcUrl xmlns:a1611="http://schemas.microsoft.com/office/drawing/2016/11/main" r:id="rId4"/>
              </a:ext>
            </a:extLst>
          </a:blip>
          <a:srcRect l="12104" r="14067" b="2"/>
          <a:stretch/>
        </p:blipFill>
        <p:spPr>
          <a:xfrm>
            <a:off x="6306312" y="1350137"/>
            <a:ext cx="5181600" cy="4351338"/>
          </a:xfrm>
          <a:noFill/>
        </p:spPr>
      </p:pic>
    </p:spTree>
    <p:extLst>
      <p:ext uri="{BB962C8B-B14F-4D97-AF65-F5344CB8AC3E}">
        <p14:creationId xmlns:p14="http://schemas.microsoft.com/office/powerpoint/2010/main" val="36029369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Steps to collaboration </a:t>
            </a:r>
          </a:p>
        </p:txBody>
      </p:sp>
      <p:sp>
        <p:nvSpPr>
          <p:cNvPr id="3" name="Content Placeholder 2"/>
          <p:cNvSpPr>
            <a:spLocks noGrp="1"/>
          </p:cNvSpPr>
          <p:nvPr>
            <p:ph idx="1"/>
          </p:nvPr>
        </p:nvSpPr>
        <p:spPr/>
        <p:txBody>
          <a:bodyPr>
            <a:normAutofit fontScale="92500" lnSpcReduction="20000"/>
          </a:bodyPr>
          <a:lstStyle/>
          <a:p>
            <a:pPr marL="514350" indent="-514350">
              <a:buAutoNum type="arabicPeriod"/>
            </a:pPr>
            <a:r>
              <a:rPr lang="en-US" b="0" dirty="0"/>
              <a:t>Identify common goals – we can collaborate with other organizations that share common mission and vison.</a:t>
            </a:r>
          </a:p>
          <a:p>
            <a:pPr marL="0" indent="0">
              <a:buNone/>
            </a:pPr>
            <a:endParaRPr lang="en-US" b="0" dirty="0"/>
          </a:p>
          <a:p>
            <a:pPr marL="514350" indent="-514350">
              <a:buAutoNum type="arabicPeriod" startAt="2"/>
            </a:pPr>
            <a:r>
              <a:rPr lang="en-US" b="0" dirty="0"/>
              <a:t>Leverage skills and expertise – collaborate with businesses and other organizations to leverage skills and expertise. </a:t>
            </a:r>
          </a:p>
          <a:p>
            <a:pPr marL="0" indent="0">
              <a:buNone/>
            </a:pPr>
            <a:endParaRPr lang="en-US" b="0" dirty="0"/>
          </a:p>
          <a:p>
            <a:pPr marL="514350" indent="-514350">
              <a:buAutoNum type="arabicPeriod" startAt="3"/>
            </a:pPr>
            <a:r>
              <a:rPr lang="en-US" b="0" dirty="0"/>
              <a:t>Share resources – this allows the opportunity to share resources, which can reduce costs and increase efficiency.</a:t>
            </a:r>
          </a:p>
          <a:p>
            <a:pPr marL="0" indent="0">
              <a:buNone/>
            </a:pPr>
            <a:endParaRPr lang="en-US" b="0" dirty="0"/>
          </a:p>
          <a:p>
            <a:pPr marL="514350" indent="-514350">
              <a:buAutoNum type="arabicPeriod" startAt="4"/>
            </a:pPr>
            <a:r>
              <a:rPr lang="en-US" b="0" dirty="0"/>
              <a:t>Build trust – building strong partnerships requires trust between the  </a:t>
            </a:r>
          </a:p>
          <a:p>
            <a:pPr marL="0" indent="0">
              <a:buNone/>
            </a:pPr>
            <a:r>
              <a:rPr lang="en-US" b="0" dirty="0"/>
              <a:t>       organizations involved.</a:t>
            </a:r>
          </a:p>
          <a:p>
            <a:pPr marL="0" indent="0">
              <a:buNone/>
            </a:pPr>
            <a:endParaRPr lang="en-US" dirty="0"/>
          </a:p>
        </p:txBody>
      </p:sp>
    </p:spTree>
    <p:extLst>
      <p:ext uri="{BB962C8B-B14F-4D97-AF65-F5344CB8AC3E}">
        <p14:creationId xmlns:p14="http://schemas.microsoft.com/office/powerpoint/2010/main" val="33825800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7F197-9971-B339-628F-767E8D426B6E}"/>
              </a:ext>
            </a:extLst>
          </p:cNvPr>
          <p:cNvSpPr>
            <a:spLocks noGrp="1"/>
          </p:cNvSpPr>
          <p:nvPr>
            <p:ph type="title"/>
          </p:nvPr>
        </p:nvSpPr>
        <p:spPr>
          <a:xfrm>
            <a:off x="838200" y="365125"/>
            <a:ext cx="10515600" cy="1325563"/>
          </a:xfrm>
        </p:spPr>
        <p:txBody>
          <a:bodyPr anchor="ctr">
            <a:normAutofit/>
          </a:bodyPr>
          <a:lstStyle/>
          <a:p>
            <a:r>
              <a:rPr lang="en-US" dirty="0"/>
              <a:t>Program Evaluation</a:t>
            </a:r>
          </a:p>
        </p:txBody>
      </p:sp>
      <p:pic>
        <p:nvPicPr>
          <p:cNvPr id="5" name="Picture 4" descr="A group of hands holding up colorful speech bubbles">
            <a:extLst>
              <a:ext uri="{FF2B5EF4-FFF2-40B4-BE49-F238E27FC236}">
                <a16:creationId xmlns:a16="http://schemas.microsoft.com/office/drawing/2014/main" id="{9ABD5273-3CCD-6B8D-EE2F-CE0C54F8E55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38200" y="2103533"/>
            <a:ext cx="5181600" cy="3795522"/>
          </a:xfrm>
          <a:prstGeom prst="rect">
            <a:avLst/>
          </a:prstGeom>
          <a:noFill/>
        </p:spPr>
      </p:pic>
      <p:sp>
        <p:nvSpPr>
          <p:cNvPr id="3" name="Content Placeholder 2">
            <a:extLst>
              <a:ext uri="{FF2B5EF4-FFF2-40B4-BE49-F238E27FC236}">
                <a16:creationId xmlns:a16="http://schemas.microsoft.com/office/drawing/2014/main" id="{7CA50145-11A3-2FF8-D274-68458F400068}"/>
              </a:ext>
            </a:extLst>
          </p:cNvPr>
          <p:cNvSpPr>
            <a:spLocks noGrp="1"/>
          </p:cNvSpPr>
          <p:nvPr>
            <p:ph sz="half" idx="2"/>
          </p:nvPr>
        </p:nvSpPr>
        <p:spPr>
          <a:xfrm>
            <a:off x="6172200" y="1825625"/>
            <a:ext cx="5181600" cy="4351338"/>
          </a:xfrm>
        </p:spPr>
        <p:txBody>
          <a:bodyPr>
            <a:normAutofit/>
          </a:bodyPr>
          <a:lstStyle/>
          <a:p>
            <a:r>
              <a:rPr lang="en-US" dirty="0"/>
              <a:t>Evaluating your program to guide future planning and record outcomes is essential. This process helps in understanding the effectiveness of your initiatives and provides valuable insights for improvement.</a:t>
            </a:r>
          </a:p>
        </p:txBody>
      </p:sp>
    </p:spTree>
    <p:extLst>
      <p:ext uri="{BB962C8B-B14F-4D97-AF65-F5344CB8AC3E}">
        <p14:creationId xmlns:p14="http://schemas.microsoft.com/office/powerpoint/2010/main" val="39398801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F48A1-D2A0-DE1C-A0F4-60C3275C85BF}"/>
              </a:ext>
            </a:extLst>
          </p:cNvPr>
          <p:cNvSpPr>
            <a:spLocks noGrp="1"/>
          </p:cNvSpPr>
          <p:nvPr>
            <p:ph type="title"/>
          </p:nvPr>
        </p:nvSpPr>
        <p:spPr>
          <a:xfrm>
            <a:off x="838200" y="365125"/>
            <a:ext cx="10515600" cy="1325563"/>
          </a:xfrm>
        </p:spPr>
        <p:txBody>
          <a:bodyPr anchor="ctr">
            <a:normAutofit/>
          </a:bodyPr>
          <a:lstStyle/>
          <a:p>
            <a:r>
              <a:rPr lang="en-US" dirty="0"/>
              <a:t>Program Adaptability</a:t>
            </a:r>
          </a:p>
        </p:txBody>
      </p:sp>
      <p:pic>
        <p:nvPicPr>
          <p:cNvPr id="5" name="Picture 4" descr="A hand writing on a whiteboard&#10;&#10;AI-generated content may be incorrect.">
            <a:extLst>
              <a:ext uri="{FF2B5EF4-FFF2-40B4-BE49-F238E27FC236}">
                <a16:creationId xmlns:a16="http://schemas.microsoft.com/office/drawing/2014/main" id="{4A8A8F71-9073-AE9D-7D88-23532F0E137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38200" y="2304320"/>
            <a:ext cx="5181600" cy="3393948"/>
          </a:xfrm>
          <a:prstGeom prst="rect">
            <a:avLst/>
          </a:prstGeom>
          <a:noFill/>
        </p:spPr>
      </p:pic>
      <p:sp>
        <p:nvSpPr>
          <p:cNvPr id="3" name="Content Placeholder 2">
            <a:extLst>
              <a:ext uri="{FF2B5EF4-FFF2-40B4-BE49-F238E27FC236}">
                <a16:creationId xmlns:a16="http://schemas.microsoft.com/office/drawing/2014/main" id="{9B643E1C-6B2C-5A6B-8467-9FF9B77A52CB}"/>
              </a:ext>
            </a:extLst>
          </p:cNvPr>
          <p:cNvSpPr>
            <a:spLocks noGrp="1"/>
          </p:cNvSpPr>
          <p:nvPr>
            <p:ph sz="half" idx="2"/>
          </p:nvPr>
        </p:nvSpPr>
        <p:spPr>
          <a:xfrm>
            <a:off x="6172200" y="1825625"/>
            <a:ext cx="5181600" cy="4351338"/>
          </a:xfrm>
        </p:spPr>
        <p:txBody>
          <a:bodyPr>
            <a:normAutofit/>
          </a:bodyPr>
          <a:lstStyle/>
          <a:p>
            <a:r>
              <a:rPr lang="en-US" dirty="0"/>
              <a:t>Adjusting your strategies to maintain consistent effectiveness is essential. Proactively modifying your approach will help you achieve sustained results.</a:t>
            </a:r>
          </a:p>
        </p:txBody>
      </p:sp>
    </p:spTree>
    <p:extLst>
      <p:ext uri="{BB962C8B-B14F-4D97-AF65-F5344CB8AC3E}">
        <p14:creationId xmlns:p14="http://schemas.microsoft.com/office/powerpoint/2010/main" val="8668659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4C2AC-6B54-3F7F-93FC-72C47787E782}"/>
              </a:ext>
            </a:extLst>
          </p:cNvPr>
          <p:cNvSpPr>
            <a:spLocks noGrp="1"/>
          </p:cNvSpPr>
          <p:nvPr>
            <p:ph type="title"/>
          </p:nvPr>
        </p:nvSpPr>
        <p:spPr>
          <a:xfrm>
            <a:off x="838200" y="365125"/>
            <a:ext cx="10515600" cy="1325563"/>
          </a:xfrm>
        </p:spPr>
        <p:txBody>
          <a:bodyPr anchor="ctr">
            <a:normAutofit/>
          </a:bodyPr>
          <a:lstStyle/>
          <a:p>
            <a:r>
              <a:rPr lang="en-US" dirty="0"/>
              <a:t>Communications</a:t>
            </a:r>
          </a:p>
        </p:txBody>
      </p:sp>
      <p:pic>
        <p:nvPicPr>
          <p:cNvPr id="6" name="Content Placeholder 5">
            <a:extLst>
              <a:ext uri="{FF2B5EF4-FFF2-40B4-BE49-F238E27FC236}">
                <a16:creationId xmlns:a16="http://schemas.microsoft.com/office/drawing/2014/main" id="{FF07EBA1-23E6-12D6-32FF-026EBEFE0F9D}"/>
              </a:ext>
            </a:extLst>
          </p:cNvPr>
          <p:cNvPicPr>
            <a:picLocks noGrp="1" noChangeAspect="1"/>
          </p:cNvPicPr>
          <p:nvPr>
            <p:ph sz="half" idx="1"/>
          </p:nvPr>
        </p:nvPicPr>
        <p:blipFill>
          <a:blip r:embed="rId3">
            <a:extLst>
              <a:ext uri="{96DAC541-7B7A-43D3-8B79-37D633B846F1}">
                <asvg:svgBlip xmlns:asvg="http://schemas.microsoft.com/office/drawing/2016/SVG/main" r:embed="rId4"/>
              </a:ext>
              <a:ext uri="{837473B0-CC2E-450A-ABE3-18F120FF3D39}">
                <a1611:picAttrSrcUrl xmlns:a1611="http://schemas.microsoft.com/office/drawing/2016/11/main" r:id="rId5"/>
              </a:ext>
            </a:extLst>
          </a:blip>
          <a:stretch>
            <a:fillRect/>
          </a:stretch>
        </p:blipFill>
        <p:spPr>
          <a:xfrm>
            <a:off x="838200" y="2706653"/>
            <a:ext cx="5181600" cy="2589282"/>
          </a:xfrm>
        </p:spPr>
      </p:pic>
      <p:sp>
        <p:nvSpPr>
          <p:cNvPr id="11" name="Content Placeholder 2">
            <a:extLst>
              <a:ext uri="{FF2B5EF4-FFF2-40B4-BE49-F238E27FC236}">
                <a16:creationId xmlns:a16="http://schemas.microsoft.com/office/drawing/2014/main" id="{58EFF81E-671C-B839-6F70-AF7BFC275FFF}"/>
              </a:ext>
            </a:extLst>
          </p:cNvPr>
          <p:cNvSpPr>
            <a:spLocks noGrp="1"/>
          </p:cNvSpPr>
          <p:nvPr>
            <p:ph sz="half" idx="2"/>
          </p:nvPr>
        </p:nvSpPr>
        <p:spPr>
          <a:xfrm>
            <a:off x="6172200" y="1825625"/>
            <a:ext cx="5181600" cy="4351338"/>
          </a:xfrm>
        </p:spPr>
        <p:txBody>
          <a:bodyPr>
            <a:normAutofit/>
          </a:bodyPr>
          <a:lstStyle/>
          <a:p>
            <a:r>
              <a:rPr lang="en-US" dirty="0"/>
              <a:t>Effectively sharing information about your programs and services with your partners and the public. </a:t>
            </a:r>
          </a:p>
          <a:p>
            <a:endParaRPr lang="en-US" dirty="0"/>
          </a:p>
          <a:p>
            <a:r>
              <a:rPr lang="en-US" dirty="0"/>
              <a:t>It’s essential to build strong communication channels with your partners and the community regarding what you offer.</a:t>
            </a:r>
          </a:p>
        </p:txBody>
      </p:sp>
    </p:spTree>
    <p:extLst>
      <p:ext uri="{BB962C8B-B14F-4D97-AF65-F5344CB8AC3E}">
        <p14:creationId xmlns:p14="http://schemas.microsoft.com/office/powerpoint/2010/main" val="1496158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chor="ctr">
            <a:normAutofit/>
          </a:bodyPr>
          <a:lstStyle/>
          <a:p>
            <a:r>
              <a:rPr lang="en-US" dirty="0"/>
              <a:t>Leverage Technology</a:t>
            </a:r>
          </a:p>
        </p:txBody>
      </p:sp>
      <p:sp>
        <p:nvSpPr>
          <p:cNvPr id="3" name="Subtitle 2"/>
          <p:cNvSpPr>
            <a:spLocks noGrp="1"/>
          </p:cNvSpPr>
          <p:nvPr>
            <p:ph sz="half" idx="1"/>
          </p:nvPr>
        </p:nvSpPr>
        <p:spPr>
          <a:xfrm>
            <a:off x="838200" y="1825625"/>
            <a:ext cx="5181600" cy="4351338"/>
          </a:xfrm>
        </p:spPr>
        <p:txBody>
          <a:bodyPr>
            <a:normAutofit/>
          </a:bodyPr>
          <a:lstStyle/>
          <a:p>
            <a:endParaRPr lang="en-US" u="sng" dirty="0"/>
          </a:p>
          <a:p>
            <a:r>
              <a:rPr lang="en-US" dirty="0"/>
              <a:t>Online fundraising platforms</a:t>
            </a:r>
          </a:p>
          <a:p>
            <a:endParaRPr lang="en-US" b="0" dirty="0"/>
          </a:p>
          <a:p>
            <a:r>
              <a:rPr lang="en-US" dirty="0"/>
              <a:t>Social Media</a:t>
            </a:r>
          </a:p>
          <a:p>
            <a:pPr marL="0" indent="0">
              <a:buNone/>
            </a:pPr>
            <a:endParaRPr lang="en-US" b="0" dirty="0"/>
          </a:p>
          <a:p>
            <a:endParaRPr lang="en-US" b="0" dirty="0"/>
          </a:p>
          <a:p>
            <a:endParaRPr lang="en-US" b="0" dirty="0"/>
          </a:p>
        </p:txBody>
      </p:sp>
      <p:pic>
        <p:nvPicPr>
          <p:cNvPr id="5" name="Picture 4">
            <a:extLst>
              <a:ext uri="{FF2B5EF4-FFF2-40B4-BE49-F238E27FC236}">
                <a16:creationId xmlns:a16="http://schemas.microsoft.com/office/drawing/2014/main" id="{E24DD44E-DD9D-7F97-E19F-1A0366FCCF78}"/>
              </a:ext>
            </a:extLst>
          </p:cNvPr>
          <p:cNvPicPr>
            <a:picLocks noChangeAspect="1"/>
          </p:cNvPicPr>
          <p:nvPr/>
        </p:nvPicPr>
        <p:blipFill>
          <a:blip r:embed="rId3">
            <a:extLst>
              <a:ext uri="{837473B0-CC2E-450A-ABE3-18F120FF3D39}">
                <a1611:picAttrSrcUrl xmlns:a1611="http://schemas.microsoft.com/office/drawing/2016/11/main" r:id="rId4"/>
              </a:ext>
            </a:extLst>
          </a:blip>
          <a:srcRect t="16023"/>
          <a:stretch/>
        </p:blipFill>
        <p:spPr>
          <a:xfrm>
            <a:off x="6172202" y="1586140"/>
            <a:ext cx="5181600" cy="4351338"/>
          </a:xfrm>
          <a:prstGeom prst="rect">
            <a:avLst/>
          </a:prstGeom>
          <a:noFill/>
        </p:spPr>
      </p:pic>
    </p:spTree>
    <p:extLst>
      <p:ext uri="{BB962C8B-B14F-4D97-AF65-F5344CB8AC3E}">
        <p14:creationId xmlns:p14="http://schemas.microsoft.com/office/powerpoint/2010/main" val="40750966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8DFE3-96B0-FBD4-3757-FB51027B4EF0}"/>
              </a:ext>
            </a:extLst>
          </p:cNvPr>
          <p:cNvSpPr>
            <a:spLocks noGrp="1"/>
          </p:cNvSpPr>
          <p:nvPr>
            <p:ph type="title"/>
          </p:nvPr>
        </p:nvSpPr>
        <p:spPr>
          <a:xfrm>
            <a:off x="838200" y="365125"/>
            <a:ext cx="10515600" cy="1325563"/>
          </a:xfrm>
        </p:spPr>
        <p:txBody>
          <a:bodyPr anchor="ctr">
            <a:normAutofit/>
          </a:bodyPr>
          <a:lstStyle/>
          <a:p>
            <a:r>
              <a:rPr lang="en-US" dirty="0"/>
              <a:t>Funding Stability</a:t>
            </a:r>
          </a:p>
        </p:txBody>
      </p:sp>
      <p:pic>
        <p:nvPicPr>
          <p:cNvPr id="6" name="Content Placeholder 5" descr="A close-up of a hand holding a label">
            <a:extLst>
              <a:ext uri="{FF2B5EF4-FFF2-40B4-BE49-F238E27FC236}">
                <a16:creationId xmlns:a16="http://schemas.microsoft.com/office/drawing/2014/main" id="{B0FE5481-FF79-486F-7A92-4DB510598095}"/>
              </a:ext>
            </a:extLst>
          </p:cNvPr>
          <p:cNvPicPr>
            <a:picLocks noGrp="1" noChangeAspect="1"/>
          </p:cNvPicPr>
          <p:nvPr>
            <p:ph sz="half" idx="2"/>
          </p:nvPr>
        </p:nvPicPr>
        <p:blipFill>
          <a:blip r:embed="rId3">
            <a:extLst>
              <a:ext uri="{837473B0-CC2E-450A-ABE3-18F120FF3D39}">
                <a1611:picAttrSrcUrl xmlns:a1611="http://schemas.microsoft.com/office/drawing/2016/11/main" r:id="rId4"/>
              </a:ext>
            </a:extLst>
          </a:blip>
          <a:stretch>
            <a:fillRect/>
          </a:stretch>
        </p:blipFill>
        <p:spPr>
          <a:xfrm>
            <a:off x="6448305" y="1027905"/>
            <a:ext cx="5025238" cy="4351337"/>
          </a:xfrm>
        </p:spPr>
      </p:pic>
      <p:graphicFrame>
        <p:nvGraphicFramePr>
          <p:cNvPr id="5" name="Content Placeholder 2">
            <a:extLst>
              <a:ext uri="{FF2B5EF4-FFF2-40B4-BE49-F238E27FC236}">
                <a16:creationId xmlns:a16="http://schemas.microsoft.com/office/drawing/2014/main" id="{617B14AB-BAAC-72FE-18A1-3D65A864D877}"/>
              </a:ext>
            </a:extLst>
          </p:cNvPr>
          <p:cNvGraphicFramePr>
            <a:graphicFrameLocks noGrp="1"/>
          </p:cNvGraphicFramePr>
          <p:nvPr>
            <p:ph sz="half" idx="1"/>
            <p:extLst>
              <p:ext uri="{D42A27DB-BD31-4B8C-83A1-F6EECF244321}">
                <p14:modId xmlns:p14="http://schemas.microsoft.com/office/powerpoint/2010/main" val="4229800842"/>
              </p:ext>
            </p:extLst>
          </p:nvPr>
        </p:nvGraphicFramePr>
        <p:xfrm>
          <a:off x="562095" y="1027905"/>
          <a:ext cx="5348847"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6932156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2F461-502C-CE6C-68E1-7CD6E0EFF203}"/>
              </a:ext>
            </a:extLst>
          </p:cNvPr>
          <p:cNvSpPr>
            <a:spLocks noGrp="1"/>
          </p:cNvSpPr>
          <p:nvPr>
            <p:ph type="title"/>
          </p:nvPr>
        </p:nvSpPr>
        <p:spPr>
          <a:xfrm>
            <a:off x="831850" y="439839"/>
            <a:ext cx="10515600" cy="1215342"/>
          </a:xfrm>
        </p:spPr>
        <p:txBody>
          <a:bodyPr>
            <a:normAutofit/>
          </a:bodyPr>
          <a:lstStyle/>
          <a:p>
            <a:pPr algn="ctr"/>
            <a:r>
              <a:rPr lang="en-US" sz="3600" dirty="0"/>
              <a:t>Understanding the Importance of Financial Sustainability in Nonprofits</a:t>
            </a:r>
          </a:p>
        </p:txBody>
      </p:sp>
      <p:sp>
        <p:nvSpPr>
          <p:cNvPr id="3" name="Text Placeholder 2">
            <a:extLst>
              <a:ext uri="{FF2B5EF4-FFF2-40B4-BE49-F238E27FC236}">
                <a16:creationId xmlns:a16="http://schemas.microsoft.com/office/drawing/2014/main" id="{060D4339-5018-7655-AE3F-BB3DC11B98B2}"/>
              </a:ext>
            </a:extLst>
          </p:cNvPr>
          <p:cNvSpPr>
            <a:spLocks noGrp="1"/>
          </p:cNvSpPr>
          <p:nvPr>
            <p:ph type="body" idx="1"/>
          </p:nvPr>
        </p:nvSpPr>
        <p:spPr>
          <a:xfrm>
            <a:off x="831850" y="2152891"/>
            <a:ext cx="10515600" cy="3936760"/>
          </a:xfrm>
        </p:spPr>
        <p:txBody>
          <a:bodyPr>
            <a:normAutofit/>
          </a:bodyPr>
          <a:lstStyle/>
          <a:p>
            <a:pPr marL="342900" indent="-342900">
              <a:buBlip>
                <a:blip r:embed="rId3">
                  <a:extLst>
                    <a:ext uri="{837473B0-CC2E-450A-ABE3-18F120FF3D39}">
                      <a1611:picAttrSrcUrl xmlns:a1611="http://schemas.microsoft.com/office/drawing/2016/11/main" r:id="rId4"/>
                    </a:ext>
                  </a:extLst>
                </a:blip>
              </a:buBlip>
            </a:pPr>
            <a:r>
              <a:rPr lang="en-US" b="0" i="0" dirty="0">
                <a:solidFill>
                  <a:srgbClr val="333333"/>
                </a:solidFill>
                <a:effectLst/>
                <a:latin typeface="math"/>
              </a:rPr>
              <a:t>Financial sustainability is a crucial aspect of nonprofit organizations, as it enables the nonprofit the ability to carry out its missions effectively and efficiently.</a:t>
            </a:r>
          </a:p>
          <a:p>
            <a:pPr marL="342900" indent="-342900">
              <a:buBlip>
                <a:blip r:embed="rId3">
                  <a:extLst>
                    <a:ext uri="{837473B0-CC2E-450A-ABE3-18F120FF3D39}">
                      <a1611:picAttrSrcUrl xmlns:a1611="http://schemas.microsoft.com/office/drawing/2016/11/main" r:id="rId4"/>
                    </a:ext>
                  </a:extLst>
                </a:blip>
              </a:buBlip>
            </a:pPr>
            <a:endParaRPr lang="en-US" b="0" i="0" dirty="0">
              <a:solidFill>
                <a:srgbClr val="333333"/>
              </a:solidFill>
              <a:effectLst/>
              <a:latin typeface="math"/>
            </a:endParaRPr>
          </a:p>
          <a:p>
            <a:pPr marL="342900" indent="-342900">
              <a:buBlip>
                <a:blip r:embed="rId3">
                  <a:extLst>
                    <a:ext uri="{837473B0-CC2E-450A-ABE3-18F120FF3D39}">
                      <a1611:picAttrSrcUrl xmlns:a1611="http://schemas.microsoft.com/office/drawing/2016/11/main" r:id="rId4"/>
                    </a:ext>
                  </a:extLst>
                </a:blip>
              </a:buBlip>
            </a:pPr>
            <a:r>
              <a:rPr lang="en-US" b="0" i="0" dirty="0">
                <a:solidFill>
                  <a:srgbClr val="333333"/>
                </a:solidFill>
                <a:effectLst/>
                <a:latin typeface="math"/>
              </a:rPr>
              <a:t>It involves the ability to generate revenue and manage expenses in a way that ensures the </a:t>
            </a:r>
            <a:r>
              <a:rPr lang="en-US" b="0" i="0" u="sng" dirty="0">
                <a:solidFill>
                  <a:srgbClr val="337AB7"/>
                </a:solidFill>
                <a:effectLst/>
                <a:latin typeface="math"/>
                <a:hlinkClick r:id="rId5" tooltip="Investment Sustainability  How to Ensure the Long Term Viability and Growth of Your Investments and the Planet"/>
              </a:rPr>
              <a:t>long-term viability</a:t>
            </a:r>
            <a:r>
              <a:rPr lang="en-US" b="0" i="0" dirty="0">
                <a:solidFill>
                  <a:srgbClr val="333333"/>
                </a:solidFill>
                <a:effectLst/>
                <a:latin typeface="math"/>
              </a:rPr>
              <a:t> of our organizations.</a:t>
            </a:r>
          </a:p>
          <a:p>
            <a:pPr marL="342900" indent="-342900">
              <a:buBlip>
                <a:blip r:embed="rId3">
                  <a:extLst>
                    <a:ext uri="{837473B0-CC2E-450A-ABE3-18F120FF3D39}">
                      <a1611:picAttrSrcUrl xmlns:a1611="http://schemas.microsoft.com/office/drawing/2016/11/main" r:id="rId4"/>
                    </a:ext>
                  </a:extLst>
                </a:blip>
              </a:buBlip>
            </a:pPr>
            <a:endParaRPr lang="en-US" b="0" dirty="0">
              <a:solidFill>
                <a:srgbClr val="333333"/>
              </a:solidFill>
              <a:latin typeface="math"/>
            </a:endParaRPr>
          </a:p>
          <a:p>
            <a:pPr marL="342900" indent="-342900">
              <a:buBlip>
                <a:blip r:embed="rId3">
                  <a:extLst>
                    <a:ext uri="{837473B0-CC2E-450A-ABE3-18F120FF3D39}">
                      <a1611:picAttrSrcUrl xmlns:a1611="http://schemas.microsoft.com/office/drawing/2016/11/main" r:id="rId4"/>
                    </a:ext>
                  </a:extLst>
                </a:blip>
              </a:buBlip>
            </a:pPr>
            <a:r>
              <a:rPr lang="en-US" b="0" i="0" dirty="0">
                <a:solidFill>
                  <a:srgbClr val="333333"/>
                </a:solidFill>
                <a:effectLst/>
                <a:latin typeface="math"/>
              </a:rPr>
              <a:t>Financial sustainability is not only essential to the survival of nonprofits but also to our ability to grow and have a greater impact on our communities.</a:t>
            </a:r>
            <a:endParaRPr lang="en-US" dirty="0"/>
          </a:p>
        </p:txBody>
      </p:sp>
    </p:spTree>
    <p:extLst>
      <p:ext uri="{BB962C8B-B14F-4D97-AF65-F5344CB8AC3E}">
        <p14:creationId xmlns:p14="http://schemas.microsoft.com/office/powerpoint/2010/main" val="39485998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FE1CD7A6-7EB7-18E5-561F-8ADF3577DE6F}"/>
              </a:ext>
            </a:extLst>
          </p:cNvPr>
          <p:cNvGraphicFramePr>
            <a:graphicFrameLocks noGrp="1"/>
          </p:cNvGraphicFramePr>
          <p:nvPr>
            <p:ph idx="1"/>
            <p:extLst>
              <p:ext uri="{D42A27DB-BD31-4B8C-83A1-F6EECF244321}">
                <p14:modId xmlns:p14="http://schemas.microsoft.com/office/powerpoint/2010/main" val="1000030264"/>
              </p:ext>
            </p:extLst>
          </p:nvPr>
        </p:nvGraphicFramePr>
        <p:xfrm>
          <a:off x="497711" y="5551613"/>
          <a:ext cx="11030672" cy="582969"/>
        </p:xfrm>
        <a:graphic>
          <a:graphicData uri="http://schemas.openxmlformats.org/drawingml/2006/table">
            <a:tbl>
              <a:tblPr firstRow="1" firstCol="1" bandRow="1">
                <a:tableStyleId>{5C22544A-7EE6-4342-B048-85BDC9FD1C3A}</a:tableStyleId>
              </a:tblPr>
              <a:tblGrid>
                <a:gridCol w="8345303">
                  <a:extLst>
                    <a:ext uri="{9D8B030D-6E8A-4147-A177-3AD203B41FA5}">
                      <a16:colId xmlns:a16="http://schemas.microsoft.com/office/drawing/2014/main" val="587538249"/>
                    </a:ext>
                  </a:extLst>
                </a:gridCol>
                <a:gridCol w="2685369">
                  <a:extLst>
                    <a:ext uri="{9D8B030D-6E8A-4147-A177-3AD203B41FA5}">
                      <a16:colId xmlns:a16="http://schemas.microsoft.com/office/drawing/2014/main" val="83159242"/>
                    </a:ext>
                  </a:extLst>
                </a:gridCol>
              </a:tblGrid>
              <a:tr h="582969">
                <a:tc>
                  <a:txBody>
                    <a:bodyPr/>
                    <a:lstStyle/>
                    <a:p>
                      <a:pPr marL="0" marR="0" algn="l">
                        <a:lnSpc>
                          <a:spcPct val="115000"/>
                        </a:lnSpc>
                        <a:spcBef>
                          <a:spcPts val="0"/>
                        </a:spcBef>
                        <a:spcAft>
                          <a:spcPts val="0"/>
                        </a:spcAft>
                      </a:pPr>
                      <a:r>
                        <a:rPr lang="en-US" sz="1400" dirty="0">
                          <a:effectLst/>
                        </a:rPr>
                        <a:t>Sustainability Plan </a:t>
                      </a:r>
                      <a:endParaRPr lang="en-US" sz="1100" dirty="0">
                        <a:effectLst/>
                      </a:endParaRPr>
                    </a:p>
                    <a:p>
                      <a:pPr marL="0" marR="0" algn="l">
                        <a:lnSpc>
                          <a:spcPct val="115000"/>
                        </a:lnSpc>
                        <a:spcBef>
                          <a:spcPts val="0"/>
                        </a:spcBef>
                        <a:spcAft>
                          <a:spcPts val="0"/>
                        </a:spcAft>
                      </a:pPr>
                      <a:r>
                        <a:rPr lang="en-US" sz="12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200" dirty="0">
                          <a:effectLst/>
                        </a:rPr>
                        <a:t>TARGET DATE OF</a:t>
                      </a:r>
                      <a:endParaRPr lang="en-US" sz="1100" dirty="0">
                        <a:effectLst/>
                      </a:endParaRPr>
                    </a:p>
                    <a:p>
                      <a:pPr marL="0" marR="0" algn="l">
                        <a:lnSpc>
                          <a:spcPct val="115000"/>
                        </a:lnSpc>
                        <a:spcBef>
                          <a:spcPts val="0"/>
                        </a:spcBef>
                        <a:spcAft>
                          <a:spcPts val="0"/>
                        </a:spcAft>
                      </a:pPr>
                      <a:r>
                        <a:rPr lang="en-US" sz="1200" dirty="0">
                          <a:effectLst/>
                        </a:rPr>
                        <a:t>COMPLETION: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62739283"/>
                  </a:ext>
                </a:extLst>
              </a:tr>
            </a:tbl>
          </a:graphicData>
        </a:graphic>
      </p:graphicFrame>
      <p:graphicFrame>
        <p:nvGraphicFramePr>
          <p:cNvPr id="5" name="Table 4">
            <a:extLst>
              <a:ext uri="{FF2B5EF4-FFF2-40B4-BE49-F238E27FC236}">
                <a16:creationId xmlns:a16="http://schemas.microsoft.com/office/drawing/2014/main" id="{EEAE489D-672A-E9BC-4F74-E998CA95C253}"/>
              </a:ext>
            </a:extLst>
          </p:cNvPr>
          <p:cNvGraphicFramePr>
            <a:graphicFrameLocks noGrp="1"/>
          </p:cNvGraphicFramePr>
          <p:nvPr>
            <p:extLst>
              <p:ext uri="{D42A27DB-BD31-4B8C-83A1-F6EECF244321}">
                <p14:modId xmlns:p14="http://schemas.microsoft.com/office/powerpoint/2010/main" val="3848342629"/>
              </p:ext>
            </p:extLst>
          </p:nvPr>
        </p:nvGraphicFramePr>
        <p:xfrm>
          <a:off x="497711" y="1030148"/>
          <a:ext cx="11030673" cy="4521465"/>
        </p:xfrm>
        <a:graphic>
          <a:graphicData uri="http://schemas.openxmlformats.org/drawingml/2006/table">
            <a:tbl>
              <a:tblPr firstRow="1" firstCol="1" bandRow="1">
                <a:tableStyleId>{5C22544A-7EE6-4342-B048-85BDC9FD1C3A}</a:tableStyleId>
              </a:tblPr>
              <a:tblGrid>
                <a:gridCol w="2561430">
                  <a:extLst>
                    <a:ext uri="{9D8B030D-6E8A-4147-A177-3AD203B41FA5}">
                      <a16:colId xmlns:a16="http://schemas.microsoft.com/office/drawing/2014/main" val="4245960643"/>
                    </a:ext>
                  </a:extLst>
                </a:gridCol>
                <a:gridCol w="1996813">
                  <a:extLst>
                    <a:ext uri="{9D8B030D-6E8A-4147-A177-3AD203B41FA5}">
                      <a16:colId xmlns:a16="http://schemas.microsoft.com/office/drawing/2014/main" val="1539734015"/>
                    </a:ext>
                  </a:extLst>
                </a:gridCol>
                <a:gridCol w="1684668">
                  <a:extLst>
                    <a:ext uri="{9D8B030D-6E8A-4147-A177-3AD203B41FA5}">
                      <a16:colId xmlns:a16="http://schemas.microsoft.com/office/drawing/2014/main" val="2018958188"/>
                    </a:ext>
                  </a:extLst>
                </a:gridCol>
                <a:gridCol w="2082501">
                  <a:extLst>
                    <a:ext uri="{9D8B030D-6E8A-4147-A177-3AD203B41FA5}">
                      <a16:colId xmlns:a16="http://schemas.microsoft.com/office/drawing/2014/main" val="239625821"/>
                    </a:ext>
                  </a:extLst>
                </a:gridCol>
                <a:gridCol w="2705261">
                  <a:extLst>
                    <a:ext uri="{9D8B030D-6E8A-4147-A177-3AD203B41FA5}">
                      <a16:colId xmlns:a16="http://schemas.microsoft.com/office/drawing/2014/main" val="2427753864"/>
                    </a:ext>
                  </a:extLst>
                </a:gridCol>
              </a:tblGrid>
              <a:tr h="309703">
                <a:tc>
                  <a:txBody>
                    <a:bodyPr/>
                    <a:lstStyle/>
                    <a:p>
                      <a:pPr marL="0" marR="0" algn="ctr">
                        <a:lnSpc>
                          <a:spcPct val="115000"/>
                        </a:lnSpc>
                        <a:spcBef>
                          <a:spcPts val="0"/>
                        </a:spcBef>
                        <a:spcAft>
                          <a:spcPts val="0"/>
                        </a:spcAft>
                      </a:pPr>
                      <a:r>
                        <a:rPr lang="en-US" sz="1000">
                          <a:effectLst/>
                        </a:rPr>
                        <a:t> </a:t>
                      </a:r>
                      <a:endParaRPr lang="en-US" sz="900">
                        <a:effectLst/>
                      </a:endParaRPr>
                    </a:p>
                    <a:p>
                      <a:pPr marL="0" marR="0" algn="ctr">
                        <a:lnSpc>
                          <a:spcPct val="115000"/>
                        </a:lnSpc>
                        <a:spcBef>
                          <a:spcPts val="0"/>
                        </a:spcBef>
                        <a:spcAft>
                          <a:spcPts val="0"/>
                        </a:spcAft>
                      </a:pPr>
                      <a:r>
                        <a:rPr lang="en-US" sz="1000">
                          <a:effectLst/>
                        </a:rPr>
                        <a:t>OBJECTIVE</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4557" marR="54557" marT="0" marB="0"/>
                </a:tc>
                <a:tc>
                  <a:txBody>
                    <a:bodyPr/>
                    <a:lstStyle/>
                    <a:p>
                      <a:pPr marL="0" marR="0" algn="ctr">
                        <a:lnSpc>
                          <a:spcPct val="115000"/>
                        </a:lnSpc>
                        <a:spcBef>
                          <a:spcPts val="0"/>
                        </a:spcBef>
                        <a:spcAft>
                          <a:spcPts val="0"/>
                        </a:spcAft>
                      </a:pPr>
                      <a:r>
                        <a:rPr lang="en-US" sz="1000">
                          <a:effectLst/>
                        </a:rPr>
                        <a:t> </a:t>
                      </a:r>
                      <a:endParaRPr lang="en-US" sz="900">
                        <a:effectLst/>
                      </a:endParaRPr>
                    </a:p>
                    <a:p>
                      <a:pPr marL="0" marR="0" algn="ctr">
                        <a:lnSpc>
                          <a:spcPct val="115000"/>
                        </a:lnSpc>
                        <a:spcBef>
                          <a:spcPts val="0"/>
                        </a:spcBef>
                        <a:spcAft>
                          <a:spcPts val="0"/>
                        </a:spcAft>
                      </a:pPr>
                      <a:r>
                        <a:rPr lang="en-US" sz="1000">
                          <a:effectLst/>
                        </a:rPr>
                        <a:t>WHO?</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4557" marR="54557" marT="0" marB="0"/>
                </a:tc>
                <a:tc>
                  <a:txBody>
                    <a:bodyPr/>
                    <a:lstStyle/>
                    <a:p>
                      <a:pPr marL="0" marR="0" algn="ctr">
                        <a:lnSpc>
                          <a:spcPct val="115000"/>
                        </a:lnSpc>
                        <a:spcBef>
                          <a:spcPts val="0"/>
                        </a:spcBef>
                        <a:spcAft>
                          <a:spcPts val="0"/>
                        </a:spcAft>
                      </a:pPr>
                      <a:r>
                        <a:rPr lang="en-US" sz="1000" dirty="0">
                          <a:effectLst/>
                        </a:rPr>
                        <a:t> </a:t>
                      </a:r>
                      <a:endParaRPr lang="en-US" sz="900" dirty="0">
                        <a:effectLst/>
                      </a:endParaRPr>
                    </a:p>
                    <a:p>
                      <a:pPr marL="0" marR="0" algn="ctr">
                        <a:lnSpc>
                          <a:spcPct val="115000"/>
                        </a:lnSpc>
                        <a:spcBef>
                          <a:spcPts val="0"/>
                        </a:spcBef>
                        <a:spcAft>
                          <a:spcPts val="0"/>
                        </a:spcAft>
                      </a:pPr>
                      <a:r>
                        <a:rPr lang="en-US" sz="1000" dirty="0">
                          <a:effectLst/>
                        </a:rPr>
                        <a:t>BY WHEN?</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4557" marR="54557" marT="0" marB="0"/>
                </a:tc>
                <a:tc>
                  <a:txBody>
                    <a:bodyPr/>
                    <a:lstStyle/>
                    <a:p>
                      <a:pPr marL="0" marR="0" algn="ctr">
                        <a:lnSpc>
                          <a:spcPct val="115000"/>
                        </a:lnSpc>
                        <a:spcBef>
                          <a:spcPts val="0"/>
                        </a:spcBef>
                        <a:spcAft>
                          <a:spcPts val="0"/>
                        </a:spcAft>
                      </a:pPr>
                      <a:r>
                        <a:rPr lang="en-US" sz="1000">
                          <a:effectLst/>
                        </a:rPr>
                        <a:t> </a:t>
                      </a:r>
                      <a:endParaRPr lang="en-US" sz="900">
                        <a:effectLst/>
                      </a:endParaRPr>
                    </a:p>
                    <a:p>
                      <a:pPr marL="0" marR="0" algn="ctr">
                        <a:lnSpc>
                          <a:spcPct val="115000"/>
                        </a:lnSpc>
                        <a:spcBef>
                          <a:spcPts val="0"/>
                        </a:spcBef>
                        <a:spcAft>
                          <a:spcPts val="0"/>
                        </a:spcAft>
                      </a:pPr>
                      <a:r>
                        <a:rPr lang="en-US" sz="1000">
                          <a:effectLst/>
                        </a:rPr>
                        <a:t>BENCHMARK</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4557" marR="54557" marT="0" marB="0"/>
                </a:tc>
                <a:tc>
                  <a:txBody>
                    <a:bodyPr/>
                    <a:lstStyle/>
                    <a:p>
                      <a:pPr marL="0" marR="0" algn="ctr">
                        <a:lnSpc>
                          <a:spcPct val="115000"/>
                        </a:lnSpc>
                        <a:spcBef>
                          <a:spcPts val="0"/>
                        </a:spcBef>
                        <a:spcAft>
                          <a:spcPts val="0"/>
                        </a:spcAft>
                      </a:pPr>
                      <a:r>
                        <a:rPr lang="en-US" sz="1000">
                          <a:effectLst/>
                        </a:rPr>
                        <a:t> </a:t>
                      </a:r>
                      <a:endParaRPr lang="en-US" sz="900">
                        <a:effectLst/>
                      </a:endParaRPr>
                    </a:p>
                    <a:p>
                      <a:pPr marL="0" marR="0" algn="ctr">
                        <a:lnSpc>
                          <a:spcPct val="115000"/>
                        </a:lnSpc>
                        <a:spcBef>
                          <a:spcPts val="0"/>
                        </a:spcBef>
                        <a:spcAft>
                          <a:spcPts val="0"/>
                        </a:spcAft>
                      </a:pPr>
                      <a:r>
                        <a:rPr lang="en-US" sz="1000">
                          <a:effectLst/>
                        </a:rPr>
                        <a:t>PROGRESS?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4557" marR="54557" marT="0" marB="0"/>
                </a:tc>
                <a:extLst>
                  <a:ext uri="{0D108BD9-81ED-4DB2-BD59-A6C34878D82A}">
                    <a16:rowId xmlns:a16="http://schemas.microsoft.com/office/drawing/2014/main" val="3103250230"/>
                  </a:ext>
                </a:extLst>
              </a:tr>
              <a:tr h="437444">
                <a:tc>
                  <a:txBody>
                    <a:bodyPr/>
                    <a:lstStyle/>
                    <a:p>
                      <a:pPr marL="0" marR="0" algn="l">
                        <a:lnSpc>
                          <a:spcPct val="115000"/>
                        </a:lnSpc>
                        <a:spcBef>
                          <a:spcPts val="0"/>
                        </a:spcBef>
                        <a:spcAft>
                          <a:spcPts val="0"/>
                        </a:spcAft>
                      </a:pPr>
                      <a:r>
                        <a:rPr lang="en-US" sz="1000">
                          <a:effectLst/>
                        </a:rPr>
                        <a:t>Increase community partners and community contributors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4557" marR="54557" marT="0" marB="0"/>
                </a:tc>
                <a:tc>
                  <a:txBody>
                    <a:bodyPr/>
                    <a:lstStyle/>
                    <a:p>
                      <a:pPr marL="0" marR="0" algn="l">
                        <a:lnSpc>
                          <a:spcPct val="115000"/>
                        </a:lnSpc>
                        <a:spcBef>
                          <a:spcPts val="0"/>
                        </a:spcBef>
                        <a:spcAft>
                          <a:spcPts val="0"/>
                        </a:spcAft>
                      </a:pPr>
                      <a:r>
                        <a:rPr lang="en-US" sz="1000">
                          <a:effectLst/>
                        </a:rPr>
                        <a:t>Program Coordinator / Staff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4557" marR="54557" marT="0" marB="0"/>
                </a:tc>
                <a:tc>
                  <a:txBody>
                    <a:bodyPr/>
                    <a:lstStyle/>
                    <a:p>
                      <a:pPr marL="0" marR="0" algn="l">
                        <a:lnSpc>
                          <a:spcPct val="115000"/>
                        </a:lnSpc>
                        <a:spcBef>
                          <a:spcPts val="0"/>
                        </a:spcBef>
                        <a:spcAft>
                          <a:spcPts val="0"/>
                        </a:spcAft>
                      </a:pPr>
                      <a:r>
                        <a:rPr lang="en-US" sz="900">
                          <a:effectLst/>
                        </a:rPr>
                        <a:t> </a:t>
                      </a:r>
                    </a:p>
                    <a:p>
                      <a:pPr marL="0" marR="0" algn="l">
                        <a:lnSpc>
                          <a:spcPct val="115000"/>
                        </a:lnSpc>
                        <a:spcBef>
                          <a:spcPts val="0"/>
                        </a:spcBef>
                        <a:spcAft>
                          <a:spcPts val="0"/>
                        </a:spcAft>
                      </a:pPr>
                      <a:r>
                        <a:rPr lang="en-US" sz="1000">
                          <a:effectLst/>
                        </a:rPr>
                        <a:t>ONGOING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4557" marR="54557" marT="0" marB="0"/>
                </a:tc>
                <a:tc>
                  <a:txBody>
                    <a:bodyPr/>
                    <a:lstStyle/>
                    <a:p>
                      <a:pPr marL="0" marR="0" algn="l">
                        <a:lnSpc>
                          <a:spcPct val="115000"/>
                        </a:lnSpc>
                        <a:spcBef>
                          <a:spcPts val="0"/>
                        </a:spcBef>
                        <a:spcAft>
                          <a:spcPts val="0"/>
                        </a:spcAft>
                      </a:pPr>
                      <a:r>
                        <a:rPr lang="en-US" sz="1000">
                          <a:effectLst/>
                        </a:rPr>
                        <a:t>Number of Community partners and contributors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4557" marR="54557" marT="0" marB="0"/>
                </a:tc>
                <a:tc>
                  <a:txBody>
                    <a:bodyPr/>
                    <a:lstStyle/>
                    <a:p>
                      <a:pPr marL="0" marR="0" algn="l">
                        <a:lnSpc>
                          <a:spcPct val="115000"/>
                        </a:lnSpc>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4557" marR="54557" marT="0" marB="0"/>
                </a:tc>
                <a:extLst>
                  <a:ext uri="{0D108BD9-81ED-4DB2-BD59-A6C34878D82A}">
                    <a16:rowId xmlns:a16="http://schemas.microsoft.com/office/drawing/2014/main" val="2823238195"/>
                  </a:ext>
                </a:extLst>
              </a:tr>
              <a:tr h="437444">
                <a:tc>
                  <a:txBody>
                    <a:bodyPr/>
                    <a:lstStyle/>
                    <a:p>
                      <a:pPr marL="0" marR="0" algn="l">
                        <a:lnSpc>
                          <a:spcPct val="115000"/>
                        </a:lnSpc>
                        <a:spcBef>
                          <a:spcPts val="0"/>
                        </a:spcBef>
                        <a:spcAft>
                          <a:spcPts val="0"/>
                        </a:spcAft>
                      </a:pPr>
                      <a:r>
                        <a:rPr lang="en-US" sz="1000">
                          <a:effectLst/>
                        </a:rPr>
                        <a:t>Explore ODJFS Child Care Assistance Program for qualifying families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4557" marR="54557" marT="0" marB="0"/>
                </a:tc>
                <a:tc>
                  <a:txBody>
                    <a:bodyPr/>
                    <a:lstStyle/>
                    <a:p>
                      <a:pPr marL="0" marR="0" algn="l">
                        <a:lnSpc>
                          <a:spcPct val="115000"/>
                        </a:lnSpc>
                        <a:spcBef>
                          <a:spcPts val="0"/>
                        </a:spcBef>
                        <a:spcAft>
                          <a:spcPts val="0"/>
                        </a:spcAft>
                      </a:pPr>
                      <a:r>
                        <a:rPr lang="en-US" sz="1000">
                          <a:effectLst/>
                        </a:rPr>
                        <a:t>Program Coordinator /Fiscal Administrators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4557" marR="54557" marT="0" marB="0"/>
                </a:tc>
                <a:tc>
                  <a:txBody>
                    <a:bodyPr/>
                    <a:lstStyle/>
                    <a:p>
                      <a:pPr marL="0" marR="0" algn="l">
                        <a:lnSpc>
                          <a:spcPct val="115000"/>
                        </a:lnSpc>
                        <a:spcBef>
                          <a:spcPts val="0"/>
                        </a:spcBef>
                        <a:spcAft>
                          <a:spcPts val="0"/>
                        </a:spcAft>
                      </a:pPr>
                      <a:r>
                        <a:rPr lang="en-US" sz="1000" dirty="0">
                          <a:effectLst/>
                        </a:rPr>
                        <a:t> </a:t>
                      </a:r>
                      <a:endParaRPr lang="en-US" sz="900" dirty="0">
                        <a:effectLst/>
                      </a:endParaRPr>
                    </a:p>
                    <a:p>
                      <a:pPr marL="0" marR="0" algn="l">
                        <a:lnSpc>
                          <a:spcPct val="115000"/>
                        </a:lnSpc>
                        <a:spcBef>
                          <a:spcPts val="0"/>
                        </a:spcBef>
                        <a:spcAft>
                          <a:spcPts val="0"/>
                        </a:spcAft>
                      </a:pPr>
                      <a:r>
                        <a:rPr lang="en-US" sz="1000" dirty="0">
                          <a:effectLst/>
                        </a:rPr>
                        <a:t>ONGOING</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4557" marR="54557" marT="0" marB="0"/>
                </a:tc>
                <a:tc>
                  <a:txBody>
                    <a:bodyPr/>
                    <a:lstStyle/>
                    <a:p>
                      <a:pPr marL="0" marR="0" algn="l">
                        <a:lnSpc>
                          <a:spcPct val="115000"/>
                        </a:lnSpc>
                        <a:spcBef>
                          <a:spcPts val="0"/>
                        </a:spcBef>
                        <a:spcAft>
                          <a:spcPts val="0"/>
                        </a:spcAft>
                      </a:pPr>
                      <a:r>
                        <a:rPr lang="en-US" sz="1000">
                          <a:effectLst/>
                        </a:rPr>
                        <a:t>Qualification of</a:t>
                      </a:r>
                      <a:endParaRPr lang="en-US" sz="900">
                        <a:effectLst/>
                      </a:endParaRPr>
                    </a:p>
                    <a:p>
                      <a:pPr marL="0" marR="0" algn="l">
                        <a:lnSpc>
                          <a:spcPct val="115000"/>
                        </a:lnSpc>
                        <a:spcBef>
                          <a:spcPts val="0"/>
                        </a:spcBef>
                        <a:spcAft>
                          <a:spcPts val="0"/>
                        </a:spcAft>
                      </a:pPr>
                      <a:r>
                        <a:rPr lang="en-US" sz="1000">
                          <a:effectLst/>
                        </a:rPr>
                        <a:t>Families for Child Care Assistance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4557" marR="54557" marT="0" marB="0"/>
                </a:tc>
                <a:tc>
                  <a:txBody>
                    <a:bodyPr/>
                    <a:lstStyle/>
                    <a:p>
                      <a:pPr marL="0" marR="0" algn="l">
                        <a:lnSpc>
                          <a:spcPct val="115000"/>
                        </a:lnSpc>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4557" marR="54557" marT="0" marB="0"/>
                </a:tc>
                <a:extLst>
                  <a:ext uri="{0D108BD9-81ED-4DB2-BD59-A6C34878D82A}">
                    <a16:rowId xmlns:a16="http://schemas.microsoft.com/office/drawing/2014/main" val="1294639973"/>
                  </a:ext>
                </a:extLst>
              </a:tr>
              <a:tr h="734894">
                <a:tc>
                  <a:txBody>
                    <a:bodyPr/>
                    <a:lstStyle/>
                    <a:p>
                      <a:pPr marL="0" marR="0" algn="l">
                        <a:lnSpc>
                          <a:spcPct val="115000"/>
                        </a:lnSpc>
                        <a:spcBef>
                          <a:spcPts val="0"/>
                        </a:spcBef>
                        <a:spcAft>
                          <a:spcPts val="0"/>
                        </a:spcAft>
                      </a:pPr>
                      <a:r>
                        <a:rPr lang="en-US" sz="1000">
                          <a:effectLst/>
                        </a:rPr>
                        <a:t>Develop fee scale for families whose children want to participate but do not qualify under current program criteria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4557" marR="54557" marT="0" marB="0"/>
                </a:tc>
                <a:tc>
                  <a:txBody>
                    <a:bodyPr/>
                    <a:lstStyle/>
                    <a:p>
                      <a:pPr marL="0" marR="0" algn="l">
                        <a:lnSpc>
                          <a:spcPct val="115000"/>
                        </a:lnSpc>
                        <a:spcBef>
                          <a:spcPts val="0"/>
                        </a:spcBef>
                        <a:spcAft>
                          <a:spcPts val="0"/>
                        </a:spcAft>
                      </a:pPr>
                      <a:r>
                        <a:rPr lang="en-US" sz="1000" dirty="0">
                          <a:effectLst/>
                        </a:rPr>
                        <a:t>Program Coordinator /Fiscal Administrators</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4557" marR="54557" marT="0" marB="0"/>
                </a:tc>
                <a:tc>
                  <a:txBody>
                    <a:bodyPr/>
                    <a:lstStyle/>
                    <a:p>
                      <a:pPr marL="0" marR="0" algn="l">
                        <a:lnSpc>
                          <a:spcPct val="115000"/>
                        </a:lnSpc>
                        <a:spcBef>
                          <a:spcPts val="0"/>
                        </a:spcBef>
                        <a:spcAft>
                          <a:spcPts val="0"/>
                        </a:spcAft>
                      </a:pPr>
                      <a:r>
                        <a:rPr lang="en-US" sz="900">
                          <a:effectLst/>
                        </a:rPr>
                        <a:t> </a:t>
                      </a:r>
                    </a:p>
                    <a:p>
                      <a:pPr marL="0" marR="0" algn="l">
                        <a:lnSpc>
                          <a:spcPct val="115000"/>
                        </a:lnSpc>
                        <a:spcBef>
                          <a:spcPts val="0"/>
                        </a:spcBef>
                        <a:spcAft>
                          <a:spcPts val="0"/>
                        </a:spcAft>
                      </a:pPr>
                      <a:r>
                        <a:rPr lang="en-US" sz="1000">
                          <a:effectLst/>
                        </a:rPr>
                        <a:t>ONGOING</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4557" marR="54557" marT="0" marB="0"/>
                </a:tc>
                <a:tc>
                  <a:txBody>
                    <a:bodyPr/>
                    <a:lstStyle/>
                    <a:p>
                      <a:pPr marL="0" marR="0" algn="l">
                        <a:lnSpc>
                          <a:spcPct val="115000"/>
                        </a:lnSpc>
                        <a:spcBef>
                          <a:spcPts val="0"/>
                        </a:spcBef>
                        <a:spcAft>
                          <a:spcPts val="0"/>
                        </a:spcAft>
                      </a:pPr>
                      <a:r>
                        <a:rPr lang="en-US" sz="1000">
                          <a:effectLst/>
                        </a:rPr>
                        <a:t>Fee Scale created based on actual program cost per student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4557" marR="54557" marT="0" marB="0"/>
                </a:tc>
                <a:tc>
                  <a:txBody>
                    <a:bodyPr/>
                    <a:lstStyle/>
                    <a:p>
                      <a:pPr marL="0" marR="0" algn="l">
                        <a:lnSpc>
                          <a:spcPct val="115000"/>
                        </a:lnSpc>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4557" marR="54557" marT="0" marB="0"/>
                </a:tc>
                <a:extLst>
                  <a:ext uri="{0D108BD9-81ED-4DB2-BD59-A6C34878D82A}">
                    <a16:rowId xmlns:a16="http://schemas.microsoft.com/office/drawing/2014/main" val="1244184539"/>
                  </a:ext>
                </a:extLst>
              </a:tr>
              <a:tr h="586169">
                <a:tc>
                  <a:txBody>
                    <a:bodyPr/>
                    <a:lstStyle/>
                    <a:p>
                      <a:pPr marL="0" marR="0" algn="l">
                        <a:lnSpc>
                          <a:spcPct val="115000"/>
                        </a:lnSpc>
                        <a:spcBef>
                          <a:spcPts val="0"/>
                        </a:spcBef>
                        <a:spcAft>
                          <a:spcPts val="0"/>
                        </a:spcAft>
                      </a:pPr>
                      <a:r>
                        <a:rPr lang="en-US" sz="1000">
                          <a:effectLst/>
                        </a:rPr>
                        <a:t>Pursue use of blending funds from Title I, Title II, Title III,  and other sources. </a:t>
                      </a:r>
                      <a:r>
                        <a:rPr lang="en-US" sz="7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4557" marR="54557" marT="0" marB="0"/>
                </a:tc>
                <a:tc>
                  <a:txBody>
                    <a:bodyPr/>
                    <a:lstStyle/>
                    <a:p>
                      <a:pPr marL="0" marR="0" algn="l">
                        <a:lnSpc>
                          <a:spcPct val="115000"/>
                        </a:lnSpc>
                        <a:spcBef>
                          <a:spcPts val="0"/>
                        </a:spcBef>
                        <a:spcAft>
                          <a:spcPts val="0"/>
                        </a:spcAft>
                      </a:pPr>
                      <a:r>
                        <a:rPr lang="en-US" sz="1000">
                          <a:effectLst/>
                        </a:rPr>
                        <a:t>Program Coordinator/ District Grant Manager/</a:t>
                      </a:r>
                      <a:endParaRPr lang="en-US" sz="900">
                        <a:effectLst/>
                      </a:endParaRPr>
                    </a:p>
                    <a:p>
                      <a:pPr marL="0" marR="0" algn="l">
                        <a:lnSpc>
                          <a:spcPct val="115000"/>
                        </a:lnSpc>
                        <a:spcBef>
                          <a:spcPts val="0"/>
                        </a:spcBef>
                        <a:spcAft>
                          <a:spcPts val="0"/>
                        </a:spcAft>
                      </a:pPr>
                      <a:r>
                        <a:rPr lang="en-US" sz="1000">
                          <a:effectLst/>
                        </a:rPr>
                        <a:t>Fiscal Administrators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4557" marR="54557" marT="0" marB="0"/>
                </a:tc>
                <a:tc>
                  <a:txBody>
                    <a:bodyPr/>
                    <a:lstStyle/>
                    <a:p>
                      <a:pPr marL="0" marR="0" algn="l">
                        <a:lnSpc>
                          <a:spcPct val="115000"/>
                        </a:lnSpc>
                        <a:spcBef>
                          <a:spcPts val="0"/>
                        </a:spcBef>
                        <a:spcAft>
                          <a:spcPts val="0"/>
                        </a:spcAft>
                      </a:pPr>
                      <a:r>
                        <a:rPr lang="en-US" sz="900">
                          <a:effectLst/>
                        </a:rPr>
                        <a:t> </a:t>
                      </a:r>
                    </a:p>
                    <a:p>
                      <a:pPr marL="0" marR="0" algn="l">
                        <a:lnSpc>
                          <a:spcPct val="115000"/>
                        </a:lnSpc>
                        <a:spcBef>
                          <a:spcPts val="0"/>
                        </a:spcBef>
                        <a:spcAft>
                          <a:spcPts val="0"/>
                        </a:spcAft>
                      </a:pPr>
                      <a:r>
                        <a:rPr lang="en-US" sz="1000">
                          <a:effectLst/>
                        </a:rPr>
                        <a:t>ONGOING</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4557" marR="54557" marT="0" marB="0"/>
                </a:tc>
                <a:tc>
                  <a:txBody>
                    <a:bodyPr/>
                    <a:lstStyle/>
                    <a:p>
                      <a:pPr marL="0" marR="0" algn="l">
                        <a:lnSpc>
                          <a:spcPct val="115000"/>
                        </a:lnSpc>
                        <a:spcBef>
                          <a:spcPts val="0"/>
                        </a:spcBef>
                        <a:spcAft>
                          <a:spcPts val="0"/>
                        </a:spcAft>
                      </a:pPr>
                      <a:r>
                        <a:rPr lang="en-US" sz="1000">
                          <a:effectLst/>
                        </a:rPr>
                        <a:t>Utilization of blended funds to support program components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4557" marR="54557" marT="0" marB="0"/>
                </a:tc>
                <a:tc>
                  <a:txBody>
                    <a:bodyPr/>
                    <a:lstStyle/>
                    <a:p>
                      <a:pPr marL="0" marR="0" algn="l">
                        <a:lnSpc>
                          <a:spcPct val="115000"/>
                        </a:lnSpc>
                        <a:spcBef>
                          <a:spcPts val="0"/>
                        </a:spcBef>
                        <a:spcAft>
                          <a:spcPts val="0"/>
                        </a:spcAft>
                      </a:pPr>
                      <a:r>
                        <a:rPr lang="en-US" sz="9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4557" marR="54557" marT="0" marB="0"/>
                </a:tc>
                <a:extLst>
                  <a:ext uri="{0D108BD9-81ED-4DB2-BD59-A6C34878D82A}">
                    <a16:rowId xmlns:a16="http://schemas.microsoft.com/office/drawing/2014/main" val="2599466261"/>
                  </a:ext>
                </a:extLst>
              </a:tr>
              <a:tr h="586169">
                <a:tc>
                  <a:txBody>
                    <a:bodyPr/>
                    <a:lstStyle/>
                    <a:p>
                      <a:pPr marL="0" marR="0" algn="l">
                        <a:lnSpc>
                          <a:spcPct val="115000"/>
                        </a:lnSpc>
                        <a:spcBef>
                          <a:spcPts val="0"/>
                        </a:spcBef>
                        <a:spcAft>
                          <a:spcPts val="0"/>
                        </a:spcAft>
                      </a:pPr>
                      <a:r>
                        <a:rPr lang="en-US" sz="1000">
                          <a:effectLst/>
                        </a:rPr>
                        <a:t>Explore other potential sources of funding.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4557" marR="54557" marT="0" marB="0"/>
                </a:tc>
                <a:tc>
                  <a:txBody>
                    <a:bodyPr/>
                    <a:lstStyle/>
                    <a:p>
                      <a:pPr marL="0" marR="0" algn="l">
                        <a:lnSpc>
                          <a:spcPct val="115000"/>
                        </a:lnSpc>
                        <a:spcBef>
                          <a:spcPts val="0"/>
                        </a:spcBef>
                        <a:spcAft>
                          <a:spcPts val="0"/>
                        </a:spcAft>
                      </a:pPr>
                      <a:r>
                        <a:rPr lang="en-US" sz="1000">
                          <a:effectLst/>
                        </a:rPr>
                        <a:t>Program Coordinator/ District Grant Manager/</a:t>
                      </a:r>
                      <a:endParaRPr lang="en-US" sz="900">
                        <a:effectLst/>
                      </a:endParaRPr>
                    </a:p>
                    <a:p>
                      <a:pPr marL="0" marR="0" algn="l">
                        <a:lnSpc>
                          <a:spcPct val="115000"/>
                        </a:lnSpc>
                        <a:spcBef>
                          <a:spcPts val="0"/>
                        </a:spcBef>
                        <a:spcAft>
                          <a:spcPts val="0"/>
                        </a:spcAft>
                      </a:pPr>
                      <a:r>
                        <a:rPr lang="en-US" sz="1000">
                          <a:effectLst/>
                        </a:rPr>
                        <a:t>Fiscal Administrators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4557" marR="54557" marT="0" marB="0"/>
                </a:tc>
                <a:tc>
                  <a:txBody>
                    <a:bodyPr/>
                    <a:lstStyle/>
                    <a:p>
                      <a:pPr marL="0" marR="0" algn="l">
                        <a:lnSpc>
                          <a:spcPct val="115000"/>
                        </a:lnSpc>
                        <a:spcBef>
                          <a:spcPts val="0"/>
                        </a:spcBef>
                        <a:spcAft>
                          <a:spcPts val="0"/>
                        </a:spcAft>
                      </a:pPr>
                      <a:r>
                        <a:rPr lang="en-US" sz="900">
                          <a:effectLst/>
                        </a:rPr>
                        <a:t> </a:t>
                      </a:r>
                    </a:p>
                    <a:p>
                      <a:pPr marL="0" marR="0" algn="l">
                        <a:lnSpc>
                          <a:spcPct val="115000"/>
                        </a:lnSpc>
                        <a:spcBef>
                          <a:spcPts val="0"/>
                        </a:spcBef>
                        <a:spcAft>
                          <a:spcPts val="0"/>
                        </a:spcAft>
                      </a:pPr>
                      <a:r>
                        <a:rPr lang="en-US" sz="1000">
                          <a:effectLst/>
                        </a:rPr>
                        <a:t>ONGOING</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4557" marR="54557" marT="0" marB="0"/>
                </a:tc>
                <a:tc>
                  <a:txBody>
                    <a:bodyPr/>
                    <a:lstStyle/>
                    <a:p>
                      <a:pPr marL="0" marR="0" algn="l">
                        <a:lnSpc>
                          <a:spcPct val="115000"/>
                        </a:lnSpc>
                        <a:spcBef>
                          <a:spcPts val="0"/>
                        </a:spcBef>
                        <a:spcAft>
                          <a:spcPts val="0"/>
                        </a:spcAft>
                      </a:pPr>
                      <a:r>
                        <a:rPr lang="en-US" sz="1000">
                          <a:effectLst/>
                        </a:rPr>
                        <a:t>Identification of funders and funding resources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4557" marR="54557" marT="0" marB="0"/>
                </a:tc>
                <a:tc>
                  <a:txBody>
                    <a:bodyPr/>
                    <a:lstStyle/>
                    <a:p>
                      <a:pPr marL="0" marR="0" algn="l">
                        <a:lnSpc>
                          <a:spcPct val="115000"/>
                        </a:lnSpc>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4557" marR="54557" marT="0" marB="0"/>
                </a:tc>
                <a:extLst>
                  <a:ext uri="{0D108BD9-81ED-4DB2-BD59-A6C34878D82A}">
                    <a16:rowId xmlns:a16="http://schemas.microsoft.com/office/drawing/2014/main" val="2369168003"/>
                  </a:ext>
                </a:extLst>
              </a:tr>
              <a:tr h="883619">
                <a:tc>
                  <a:txBody>
                    <a:bodyPr/>
                    <a:lstStyle/>
                    <a:p>
                      <a:pPr marL="0" marR="0" algn="l">
                        <a:lnSpc>
                          <a:spcPct val="115000"/>
                        </a:lnSpc>
                        <a:spcBef>
                          <a:spcPts val="0"/>
                        </a:spcBef>
                        <a:spcAft>
                          <a:spcPts val="0"/>
                        </a:spcAft>
                      </a:pPr>
                      <a:r>
                        <a:rPr lang="en-US" sz="1000">
                          <a:effectLst/>
                        </a:rPr>
                        <a:t>Advocate for extended funding 21</a:t>
                      </a:r>
                      <a:r>
                        <a:rPr lang="en-US" sz="1000" baseline="30000">
                          <a:effectLst/>
                        </a:rPr>
                        <a:t>st</a:t>
                      </a:r>
                      <a:r>
                        <a:rPr lang="en-US" sz="1000">
                          <a:effectLst/>
                        </a:rPr>
                        <a:t> CCLC grants to partially support sustainability and continued focus on academic intervention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4557" marR="54557" marT="0" marB="0"/>
                </a:tc>
                <a:tc>
                  <a:txBody>
                    <a:bodyPr/>
                    <a:lstStyle/>
                    <a:p>
                      <a:pPr marL="0" marR="0" algn="l">
                        <a:lnSpc>
                          <a:spcPct val="115000"/>
                        </a:lnSpc>
                        <a:spcBef>
                          <a:spcPts val="0"/>
                        </a:spcBef>
                        <a:spcAft>
                          <a:spcPts val="0"/>
                        </a:spcAft>
                      </a:pPr>
                      <a:r>
                        <a:rPr lang="en-US" sz="1000">
                          <a:effectLst/>
                        </a:rPr>
                        <a:t>Program Coordinator/ District Grant Manager/</a:t>
                      </a:r>
                      <a:endParaRPr lang="en-US" sz="900">
                        <a:effectLst/>
                      </a:endParaRPr>
                    </a:p>
                    <a:p>
                      <a:pPr marL="0" marR="0" algn="l">
                        <a:lnSpc>
                          <a:spcPct val="115000"/>
                        </a:lnSpc>
                        <a:spcBef>
                          <a:spcPts val="0"/>
                        </a:spcBef>
                        <a:spcAft>
                          <a:spcPts val="0"/>
                        </a:spcAft>
                      </a:pPr>
                      <a:r>
                        <a:rPr lang="en-US" sz="1000">
                          <a:effectLst/>
                        </a:rPr>
                        <a:t>District and Fiscal Administrators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4557" marR="54557" marT="0" marB="0"/>
                </a:tc>
                <a:tc>
                  <a:txBody>
                    <a:bodyPr/>
                    <a:lstStyle/>
                    <a:p>
                      <a:pPr marL="0" marR="0" algn="l">
                        <a:lnSpc>
                          <a:spcPct val="115000"/>
                        </a:lnSpc>
                        <a:spcBef>
                          <a:spcPts val="0"/>
                        </a:spcBef>
                        <a:spcAft>
                          <a:spcPts val="0"/>
                        </a:spcAft>
                      </a:pPr>
                      <a:r>
                        <a:rPr lang="en-US" sz="900">
                          <a:effectLst/>
                        </a:rPr>
                        <a:t> </a:t>
                      </a:r>
                    </a:p>
                    <a:p>
                      <a:pPr marL="0" marR="0" algn="l">
                        <a:lnSpc>
                          <a:spcPct val="115000"/>
                        </a:lnSpc>
                        <a:spcBef>
                          <a:spcPts val="0"/>
                        </a:spcBef>
                        <a:spcAft>
                          <a:spcPts val="0"/>
                        </a:spcAft>
                      </a:pPr>
                      <a:r>
                        <a:rPr lang="en-US" sz="1000">
                          <a:effectLst/>
                        </a:rPr>
                        <a:t>ONGOING</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4557" marR="54557" marT="0" marB="0"/>
                </a:tc>
                <a:tc>
                  <a:txBody>
                    <a:bodyPr/>
                    <a:lstStyle/>
                    <a:p>
                      <a:pPr marL="0" marR="0" algn="l">
                        <a:lnSpc>
                          <a:spcPct val="115000"/>
                        </a:lnSpc>
                        <a:spcBef>
                          <a:spcPts val="0"/>
                        </a:spcBef>
                        <a:spcAft>
                          <a:spcPts val="0"/>
                        </a:spcAft>
                      </a:pPr>
                      <a:r>
                        <a:rPr lang="en-US" sz="900">
                          <a:effectLst/>
                        </a:rPr>
                        <a:t> </a:t>
                      </a:r>
                    </a:p>
                    <a:p>
                      <a:pPr marL="0" marR="0" algn="l">
                        <a:lnSpc>
                          <a:spcPct val="115000"/>
                        </a:lnSpc>
                        <a:spcBef>
                          <a:spcPts val="0"/>
                        </a:spcBef>
                        <a:spcAft>
                          <a:spcPts val="0"/>
                        </a:spcAft>
                      </a:pPr>
                      <a:r>
                        <a:rPr lang="en-US" sz="1000">
                          <a:effectLst/>
                        </a:rPr>
                        <a:t>Funding is provided  by non-compete application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4557" marR="54557" marT="0" marB="0"/>
                </a:tc>
                <a:tc>
                  <a:txBody>
                    <a:bodyPr/>
                    <a:lstStyle/>
                    <a:p>
                      <a:pPr marL="0" marR="0" algn="l">
                        <a:lnSpc>
                          <a:spcPct val="115000"/>
                        </a:lnSpc>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4557" marR="54557" marT="0" marB="0"/>
                </a:tc>
                <a:extLst>
                  <a:ext uri="{0D108BD9-81ED-4DB2-BD59-A6C34878D82A}">
                    <a16:rowId xmlns:a16="http://schemas.microsoft.com/office/drawing/2014/main" val="1794269306"/>
                  </a:ext>
                </a:extLst>
              </a:tr>
              <a:tr h="469236">
                <a:tc gridSpan="5">
                  <a:txBody>
                    <a:bodyPr/>
                    <a:lstStyle/>
                    <a:p>
                      <a:pPr marL="0" marR="0" algn="l">
                        <a:lnSpc>
                          <a:spcPct val="115000"/>
                        </a:lnSpc>
                        <a:spcBef>
                          <a:spcPts val="0"/>
                        </a:spcBef>
                        <a:spcAft>
                          <a:spcPts val="0"/>
                        </a:spcAft>
                      </a:pPr>
                      <a:r>
                        <a:rPr lang="en-US" sz="1000" dirty="0">
                          <a:effectLst/>
                        </a:rPr>
                        <a:t> </a:t>
                      </a:r>
                      <a:endParaRPr lang="en-US" sz="900" dirty="0">
                        <a:effectLst/>
                      </a:endParaRPr>
                    </a:p>
                    <a:p>
                      <a:pPr marL="0" marR="0" algn="l">
                        <a:lnSpc>
                          <a:spcPct val="115000"/>
                        </a:lnSpc>
                        <a:spcBef>
                          <a:spcPts val="0"/>
                        </a:spcBef>
                        <a:spcAft>
                          <a:spcPts val="0"/>
                        </a:spcAft>
                      </a:pPr>
                      <a:r>
                        <a:rPr lang="en-US" sz="1000" dirty="0">
                          <a:effectLst/>
                        </a:rPr>
                        <a:t>INTENDED OUTCOME: Achieve sustainability beyond duration of 21st CCLC grant funding</a:t>
                      </a:r>
                      <a:endParaRPr lang="en-US" sz="900" dirty="0">
                        <a:effectLst/>
                      </a:endParaRPr>
                    </a:p>
                    <a:p>
                      <a:pPr marL="0" marR="0" algn="l">
                        <a:lnSpc>
                          <a:spcPct val="115000"/>
                        </a:lnSpc>
                        <a:spcBef>
                          <a:spcPts val="0"/>
                        </a:spcBef>
                        <a:spcAft>
                          <a:spcPts val="0"/>
                        </a:spcAft>
                      </a:pPr>
                      <a:r>
                        <a:rPr lang="en-US" sz="10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4557" marR="54557"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99494224"/>
                  </a:ext>
                </a:extLst>
              </a:tr>
            </a:tbl>
          </a:graphicData>
        </a:graphic>
      </p:graphicFrame>
      <p:sp>
        <p:nvSpPr>
          <p:cNvPr id="7" name="Rectangle 1">
            <a:extLst>
              <a:ext uri="{FF2B5EF4-FFF2-40B4-BE49-F238E27FC236}">
                <a16:creationId xmlns:a16="http://schemas.microsoft.com/office/drawing/2014/main" id="{2D8FF6BF-0A67-A8FC-A16B-342DE6BEFDE3}"/>
              </a:ext>
            </a:extLst>
          </p:cNvPr>
          <p:cNvSpPr>
            <a:spLocks noGrp="1" noChangeArrowheads="1"/>
          </p:cNvSpPr>
          <p:nvPr>
            <p:ph type="title"/>
          </p:nvPr>
        </p:nvSpPr>
        <p:spPr bwMode="auto">
          <a:xfrm>
            <a:off x="838199" y="581631"/>
            <a:ext cx="10342945"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21</a:t>
            </a:r>
            <a:r>
              <a:rPr kumimoji="0" lang="en-US" altLang="en-US" sz="2400" b="0" i="0" u="none" strike="noStrike" cap="none" normalizeH="0" baseline="3000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st</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CCLC PROGRAM Sustainability Plan - Example</a:t>
            </a: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Microsoft Sans Serif" panose="020B0604020202020204" pitchFamily="34" charset="0"/>
                <a:ea typeface="Calibri" panose="020F0502020204030204" pitchFamily="34" charset="0"/>
                <a:cs typeface="Microsoft Sans Serif" panose="020B0604020202020204" pitchFamily="34" charset="0"/>
              </a:rPr>
              <a:t> </a:t>
            </a:r>
            <a:endParaRPr kumimoji="0" lang="en-US" altLang="en-US"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0861424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383458"/>
            <a:ext cx="10515600" cy="3392129"/>
          </a:xfrm>
        </p:spPr>
        <p:txBody>
          <a:bodyPr>
            <a:normAutofit/>
          </a:bodyPr>
          <a:lstStyle/>
          <a:p>
            <a:pPr algn="ctr"/>
            <a:r>
              <a:rPr lang="en-US" dirty="0"/>
              <a:t>Sustainability Practices</a:t>
            </a:r>
            <a:br>
              <a:rPr lang="en-US" dirty="0"/>
            </a:br>
            <a:br>
              <a:rPr lang="en-US" dirty="0"/>
            </a:br>
            <a:br>
              <a:rPr lang="en-US" dirty="0"/>
            </a:br>
            <a:endParaRPr lang="en-US" dirty="0"/>
          </a:p>
        </p:txBody>
      </p:sp>
      <p:sp>
        <p:nvSpPr>
          <p:cNvPr id="3" name="Text Placeholder 2"/>
          <p:cNvSpPr>
            <a:spLocks noGrp="1"/>
          </p:cNvSpPr>
          <p:nvPr>
            <p:ph type="body" idx="1"/>
          </p:nvPr>
        </p:nvSpPr>
        <p:spPr>
          <a:xfrm>
            <a:off x="831850" y="1474839"/>
            <a:ext cx="10515600" cy="4614812"/>
          </a:xfrm>
        </p:spPr>
        <p:txBody>
          <a:bodyPr>
            <a:normAutofit/>
          </a:bodyPr>
          <a:lstStyle/>
          <a:p>
            <a:r>
              <a:rPr lang="en-US" b="0" dirty="0">
                <a:solidFill>
                  <a:schemeClr val="tx1"/>
                </a:solidFill>
              </a:rPr>
              <a:t>A well developed fundraising strategy will help organizations raise the funds that are needed to continue to operate programs, grow programs and support the mission.</a:t>
            </a:r>
          </a:p>
          <a:p>
            <a:endParaRPr lang="en-US" b="0" dirty="0">
              <a:solidFill>
                <a:schemeClr val="tx1"/>
              </a:solidFill>
            </a:endParaRPr>
          </a:p>
          <a:p>
            <a:pPr marL="457200" indent="-457200">
              <a:buAutoNum type="arabicPeriod"/>
            </a:pPr>
            <a:r>
              <a:rPr lang="en-US" b="0" dirty="0">
                <a:solidFill>
                  <a:schemeClr val="tx1"/>
                </a:solidFill>
              </a:rPr>
              <a:t>Develop a donor engagement plan </a:t>
            </a:r>
          </a:p>
          <a:p>
            <a:r>
              <a:rPr lang="en-US" b="0" dirty="0">
                <a:solidFill>
                  <a:schemeClr val="tx1"/>
                </a:solidFill>
              </a:rPr>
              <a:t>	a.  Strategies for acquiring new donors</a:t>
            </a:r>
          </a:p>
          <a:p>
            <a:r>
              <a:rPr lang="en-US" b="0" dirty="0">
                <a:solidFill>
                  <a:schemeClr val="tx1"/>
                </a:solidFill>
              </a:rPr>
              <a:t>	b.  Retaining current donors</a:t>
            </a:r>
          </a:p>
          <a:p>
            <a:r>
              <a:rPr lang="en-US" b="0" dirty="0">
                <a:solidFill>
                  <a:schemeClr val="tx1"/>
                </a:solidFill>
              </a:rPr>
              <a:t>	c.  Re-engaging lapsed donors</a:t>
            </a:r>
          </a:p>
          <a:p>
            <a:endParaRPr lang="en-US" b="0" dirty="0">
              <a:solidFill>
                <a:schemeClr val="tx1"/>
              </a:solidFill>
            </a:endParaRPr>
          </a:p>
          <a:p>
            <a:r>
              <a:rPr lang="en-US" b="0" dirty="0">
                <a:solidFill>
                  <a:schemeClr val="tx1"/>
                </a:solidFill>
              </a:rPr>
              <a:t>It is essential to understand the motivations and interests of donors to tailor engagement efforts effectively</a:t>
            </a:r>
          </a:p>
          <a:p>
            <a:endParaRPr lang="en-US" dirty="0"/>
          </a:p>
        </p:txBody>
      </p:sp>
    </p:spTree>
    <p:extLst>
      <p:ext uri="{BB962C8B-B14F-4D97-AF65-F5344CB8AC3E}">
        <p14:creationId xmlns:p14="http://schemas.microsoft.com/office/powerpoint/2010/main" val="31107923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ED8DE-6727-D8CD-D3F8-D54821223711}"/>
              </a:ext>
            </a:extLst>
          </p:cNvPr>
          <p:cNvSpPr>
            <a:spLocks noGrp="1"/>
          </p:cNvSpPr>
          <p:nvPr>
            <p:ph type="title"/>
          </p:nvPr>
        </p:nvSpPr>
        <p:spPr>
          <a:xfrm>
            <a:off x="1676400" y="1753564"/>
            <a:ext cx="10515600" cy="2916819"/>
          </a:xfrm>
        </p:spPr>
        <p:txBody>
          <a:bodyPr>
            <a:normAutofit fontScale="90000"/>
          </a:bodyPr>
          <a:lstStyle/>
          <a:p>
            <a:pPr algn="ctr"/>
            <a:r>
              <a:rPr lang="en-US" dirty="0"/>
              <a:t>Ground Rule</a:t>
            </a:r>
            <a:br>
              <a:rPr lang="en-US" dirty="0"/>
            </a:br>
            <a:br>
              <a:rPr lang="en-US" sz="2200" dirty="0"/>
            </a:br>
            <a:br>
              <a:rPr lang="en-US" sz="2200" dirty="0"/>
            </a:br>
            <a:r>
              <a:rPr lang="en-US" sz="2200" dirty="0"/>
              <a:t>Engage - Engagement benefits everyone participating in the discussion. It is essential that we take the opportunity to learn from one another.</a:t>
            </a:r>
            <a:br>
              <a:rPr lang="en-US" sz="2200" dirty="0"/>
            </a:br>
            <a:br>
              <a:rPr lang="en-US" sz="2200" dirty="0"/>
            </a:br>
            <a:br>
              <a:rPr lang="en-US" sz="2200" dirty="0"/>
            </a:br>
            <a:br>
              <a:rPr lang="en-US" sz="2200" dirty="0"/>
            </a:br>
            <a:br>
              <a:rPr lang="en-US" sz="2200" dirty="0"/>
            </a:br>
            <a:r>
              <a:rPr lang="en-US" sz="2200" i="1" dirty="0"/>
              <a:t>If possible, please keep the cameras on.</a:t>
            </a:r>
          </a:p>
        </p:txBody>
      </p:sp>
      <p:pic>
        <p:nvPicPr>
          <p:cNvPr id="5" name="Graphic 4">
            <a:extLst>
              <a:ext uri="{FF2B5EF4-FFF2-40B4-BE49-F238E27FC236}">
                <a16:creationId xmlns:a16="http://schemas.microsoft.com/office/drawing/2014/main" id="{EBA06AED-112D-1BF7-479E-AB6C51091940}"/>
              </a:ext>
            </a:extLst>
          </p:cNvPr>
          <p:cNvPicPr>
            <a:picLocks noChangeAspect="1"/>
          </p:cNvPicPr>
          <p:nvPr/>
        </p:nvPicPr>
        <p:blipFill>
          <a:blip r:embed="rId2">
            <a:extLst>
              <a:ext uri="{96DAC541-7B7A-43D3-8B79-37D633B846F1}">
                <asvg:svgBlip xmlns:asvg="http://schemas.microsoft.com/office/drawing/2016/SVG/main" r:embed="rId3"/>
              </a:ext>
              <a:ext uri="{837473B0-CC2E-450A-ABE3-18F120FF3D39}">
                <a1611:picAttrSrcUrl xmlns:a1611="http://schemas.microsoft.com/office/drawing/2016/11/main" r:id="rId4"/>
              </a:ext>
            </a:extLst>
          </a:blip>
          <a:stretch>
            <a:fillRect/>
          </a:stretch>
        </p:blipFill>
        <p:spPr>
          <a:xfrm>
            <a:off x="0" y="104863"/>
            <a:ext cx="3402957" cy="4565520"/>
          </a:xfrm>
          <a:prstGeom prst="rect">
            <a:avLst/>
          </a:prstGeom>
        </p:spPr>
      </p:pic>
    </p:spTree>
    <p:extLst>
      <p:ext uri="{BB962C8B-B14F-4D97-AF65-F5344CB8AC3E}">
        <p14:creationId xmlns:p14="http://schemas.microsoft.com/office/powerpoint/2010/main" val="27124579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698090"/>
            <a:ext cx="10515600" cy="2635045"/>
          </a:xfrm>
        </p:spPr>
        <p:txBody>
          <a:bodyPr>
            <a:normAutofit fontScale="90000"/>
          </a:bodyPr>
          <a:lstStyle/>
          <a:p>
            <a:pPr algn="ctr"/>
            <a:br>
              <a:rPr lang="en-US" dirty="0"/>
            </a:br>
            <a:r>
              <a:rPr lang="en-US" dirty="0"/>
              <a:t>Sustainability Practices</a:t>
            </a:r>
            <a:br>
              <a:rPr lang="en-US" dirty="0"/>
            </a:br>
            <a:br>
              <a:rPr lang="en-US" dirty="0"/>
            </a:br>
            <a:br>
              <a:rPr lang="en-US" dirty="0"/>
            </a:br>
            <a:endParaRPr lang="en-US" dirty="0"/>
          </a:p>
        </p:txBody>
      </p:sp>
      <p:sp>
        <p:nvSpPr>
          <p:cNvPr id="3" name="Text Placeholder 2"/>
          <p:cNvSpPr>
            <a:spLocks noGrp="1"/>
          </p:cNvSpPr>
          <p:nvPr>
            <p:ph type="body" idx="1"/>
          </p:nvPr>
        </p:nvSpPr>
        <p:spPr>
          <a:xfrm>
            <a:off x="831850" y="1170039"/>
            <a:ext cx="10515600" cy="4919611"/>
          </a:xfrm>
        </p:spPr>
        <p:txBody>
          <a:bodyPr>
            <a:normAutofit fontScale="92500" lnSpcReduction="10000"/>
          </a:bodyPr>
          <a:lstStyle/>
          <a:p>
            <a:r>
              <a:rPr lang="en-US" sz="1800" b="0" dirty="0">
                <a:solidFill>
                  <a:schemeClr val="tx1"/>
                </a:solidFill>
              </a:rPr>
              <a:t>Diversify funding sources – Relying too heavily on a single funding source can leave organizations vulnerable if that source dries up (21</a:t>
            </a:r>
            <a:r>
              <a:rPr lang="en-US" sz="1800" b="0" baseline="30000" dirty="0">
                <a:solidFill>
                  <a:schemeClr val="tx1"/>
                </a:solidFill>
              </a:rPr>
              <a:t>st</a:t>
            </a:r>
            <a:r>
              <a:rPr lang="en-US" sz="1800" b="0" dirty="0">
                <a:solidFill>
                  <a:schemeClr val="tx1"/>
                </a:solidFill>
              </a:rPr>
              <a:t> Century, ESSER, etc.) Diversifying funding sources can help mitigate this risk. </a:t>
            </a:r>
          </a:p>
          <a:p>
            <a:endParaRPr lang="en-US" sz="1800" b="0" dirty="0">
              <a:solidFill>
                <a:schemeClr val="tx1"/>
              </a:solidFill>
            </a:endParaRPr>
          </a:p>
          <a:p>
            <a:r>
              <a:rPr lang="en-US" sz="1800" b="0" dirty="0">
                <a:solidFill>
                  <a:schemeClr val="tx1"/>
                </a:solidFill>
              </a:rPr>
              <a:t>	a.  State/County Grants</a:t>
            </a:r>
          </a:p>
          <a:p>
            <a:r>
              <a:rPr lang="en-US" sz="1800" b="0" dirty="0">
                <a:solidFill>
                  <a:schemeClr val="tx1"/>
                </a:solidFill>
              </a:rPr>
              <a:t>	b.  Federal Grants</a:t>
            </a:r>
          </a:p>
          <a:p>
            <a:r>
              <a:rPr lang="en-US" sz="1800" b="0" dirty="0">
                <a:solidFill>
                  <a:schemeClr val="tx1"/>
                </a:solidFill>
              </a:rPr>
              <a:t>	c.  Private Grants</a:t>
            </a:r>
          </a:p>
          <a:p>
            <a:r>
              <a:rPr lang="en-US" sz="1800" b="0" dirty="0">
                <a:solidFill>
                  <a:schemeClr val="tx1"/>
                </a:solidFill>
              </a:rPr>
              <a:t>	d.  Individual Donors</a:t>
            </a:r>
          </a:p>
          <a:p>
            <a:r>
              <a:rPr lang="en-US" sz="1800" b="0" dirty="0">
                <a:solidFill>
                  <a:schemeClr val="tx1"/>
                </a:solidFill>
              </a:rPr>
              <a:t>	e.  Corporations</a:t>
            </a:r>
          </a:p>
          <a:p>
            <a:r>
              <a:rPr lang="en-US" sz="1800" b="0" dirty="0">
                <a:solidFill>
                  <a:schemeClr val="tx1"/>
                </a:solidFill>
              </a:rPr>
              <a:t>	f.   Vouchers</a:t>
            </a:r>
          </a:p>
          <a:p>
            <a:r>
              <a:rPr lang="en-US" sz="1800" b="0" dirty="0">
                <a:solidFill>
                  <a:schemeClr val="tx1"/>
                </a:solidFill>
              </a:rPr>
              <a:t>	g.  Private pay</a:t>
            </a:r>
          </a:p>
          <a:p>
            <a:r>
              <a:rPr lang="en-US" sz="1800" b="0" dirty="0">
                <a:solidFill>
                  <a:schemeClr val="tx1"/>
                </a:solidFill>
              </a:rPr>
              <a:t>	h.  Volunteers</a:t>
            </a:r>
          </a:p>
          <a:p>
            <a:r>
              <a:rPr lang="en-US" sz="1800" b="0" dirty="0">
                <a:solidFill>
                  <a:schemeClr val="tx1"/>
                </a:solidFill>
              </a:rPr>
              <a:t>	j.   Braiding grants</a:t>
            </a:r>
          </a:p>
          <a:p>
            <a:r>
              <a:rPr lang="en-US" sz="1800" b="0" dirty="0">
                <a:solidFill>
                  <a:schemeClr val="tx1"/>
                </a:solidFill>
              </a:rPr>
              <a:t>	k.  Board Development</a:t>
            </a:r>
          </a:p>
          <a:p>
            <a:r>
              <a:rPr lang="en-US" sz="1800" b="0" dirty="0">
                <a:solidFill>
                  <a:schemeClr val="tx1"/>
                </a:solidFill>
              </a:rPr>
              <a:t>                  l.  Fundraising – Gala/Fish Fry's/Golf Outing</a:t>
            </a:r>
          </a:p>
          <a:p>
            <a:r>
              <a:rPr lang="en-US" sz="1800" b="0" dirty="0">
                <a:solidFill>
                  <a:schemeClr val="tx1"/>
                </a:solidFill>
              </a:rPr>
              <a:t>                  J.  Create a network map</a:t>
            </a:r>
          </a:p>
        </p:txBody>
      </p:sp>
    </p:spTree>
    <p:extLst>
      <p:ext uri="{BB962C8B-B14F-4D97-AF65-F5344CB8AC3E}">
        <p14:creationId xmlns:p14="http://schemas.microsoft.com/office/powerpoint/2010/main" val="3018956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1000"/>
                                        <p:tgtEl>
                                          <p:spTgt spid="3">
                                            <p:txEl>
                                              <p:pRg st="7" end="7"/>
                                            </p:txEl>
                                          </p:spTgt>
                                        </p:tgtEl>
                                      </p:cBhvr>
                                    </p:animEffect>
                                    <p:anim calcmode="lin" valueType="num">
                                      <p:cBhvr>
                                        <p:cTn id="5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Effect transition="in" filter="fade">
                                      <p:cBhvr>
                                        <p:cTn id="56" dur="1000"/>
                                        <p:tgtEl>
                                          <p:spTgt spid="3">
                                            <p:txEl>
                                              <p:pRg st="8" end="8"/>
                                            </p:txEl>
                                          </p:spTgt>
                                        </p:tgtEl>
                                      </p:cBhvr>
                                    </p:animEffect>
                                    <p:anim calcmode="lin" valueType="num">
                                      <p:cBhvr>
                                        <p:cTn id="57"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xEl>
                                              <p:pRg st="9" end="9"/>
                                            </p:txEl>
                                          </p:spTgt>
                                        </p:tgtEl>
                                        <p:attrNameLst>
                                          <p:attrName>style.visibility</p:attrName>
                                        </p:attrNameLst>
                                      </p:cBhvr>
                                      <p:to>
                                        <p:strVal val="visible"/>
                                      </p:to>
                                    </p:set>
                                    <p:animEffect transition="in" filter="fade">
                                      <p:cBhvr>
                                        <p:cTn id="63" dur="1000"/>
                                        <p:tgtEl>
                                          <p:spTgt spid="3">
                                            <p:txEl>
                                              <p:pRg st="9" end="9"/>
                                            </p:txEl>
                                          </p:spTgt>
                                        </p:tgtEl>
                                      </p:cBhvr>
                                    </p:animEffect>
                                    <p:anim calcmode="lin" valueType="num">
                                      <p:cBhvr>
                                        <p:cTn id="64"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3">
                                            <p:txEl>
                                              <p:pRg st="10" end="10"/>
                                            </p:txEl>
                                          </p:spTgt>
                                        </p:tgtEl>
                                        <p:attrNameLst>
                                          <p:attrName>style.visibility</p:attrName>
                                        </p:attrNameLst>
                                      </p:cBhvr>
                                      <p:to>
                                        <p:strVal val="visible"/>
                                      </p:to>
                                    </p:set>
                                    <p:animEffect transition="in" filter="fade">
                                      <p:cBhvr>
                                        <p:cTn id="70" dur="1000"/>
                                        <p:tgtEl>
                                          <p:spTgt spid="3">
                                            <p:txEl>
                                              <p:pRg st="10" end="10"/>
                                            </p:txEl>
                                          </p:spTgt>
                                        </p:tgtEl>
                                      </p:cBhvr>
                                    </p:animEffect>
                                    <p:anim calcmode="lin" valueType="num">
                                      <p:cBhvr>
                                        <p:cTn id="71"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3">
                                            <p:txEl>
                                              <p:pRg st="11" end="11"/>
                                            </p:txEl>
                                          </p:spTgt>
                                        </p:tgtEl>
                                        <p:attrNameLst>
                                          <p:attrName>style.visibility</p:attrName>
                                        </p:attrNameLst>
                                      </p:cBhvr>
                                      <p:to>
                                        <p:strVal val="visible"/>
                                      </p:to>
                                    </p:set>
                                    <p:animEffect transition="in" filter="fade">
                                      <p:cBhvr>
                                        <p:cTn id="77" dur="1000"/>
                                        <p:tgtEl>
                                          <p:spTgt spid="3">
                                            <p:txEl>
                                              <p:pRg st="11" end="11"/>
                                            </p:txEl>
                                          </p:spTgt>
                                        </p:tgtEl>
                                      </p:cBhvr>
                                    </p:animEffect>
                                    <p:anim calcmode="lin" valueType="num">
                                      <p:cBhvr>
                                        <p:cTn id="78"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79"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3">
                                            <p:txEl>
                                              <p:pRg st="12" end="12"/>
                                            </p:txEl>
                                          </p:spTgt>
                                        </p:tgtEl>
                                        <p:attrNameLst>
                                          <p:attrName>style.visibility</p:attrName>
                                        </p:attrNameLst>
                                      </p:cBhvr>
                                      <p:to>
                                        <p:strVal val="visible"/>
                                      </p:to>
                                    </p:set>
                                    <p:animEffect transition="in" filter="fade">
                                      <p:cBhvr>
                                        <p:cTn id="84" dur="1000"/>
                                        <p:tgtEl>
                                          <p:spTgt spid="3">
                                            <p:txEl>
                                              <p:pRg st="12" end="12"/>
                                            </p:txEl>
                                          </p:spTgt>
                                        </p:tgtEl>
                                      </p:cBhvr>
                                    </p:animEffect>
                                    <p:anim calcmode="lin" valueType="num">
                                      <p:cBhvr>
                                        <p:cTn id="85"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86"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3">
                                            <p:txEl>
                                              <p:pRg st="13" end="13"/>
                                            </p:txEl>
                                          </p:spTgt>
                                        </p:tgtEl>
                                        <p:attrNameLst>
                                          <p:attrName>style.visibility</p:attrName>
                                        </p:attrNameLst>
                                      </p:cBhvr>
                                      <p:to>
                                        <p:strVal val="visible"/>
                                      </p:to>
                                    </p:set>
                                    <p:animEffect transition="in" filter="fade">
                                      <p:cBhvr>
                                        <p:cTn id="91" dur="1000"/>
                                        <p:tgtEl>
                                          <p:spTgt spid="3">
                                            <p:txEl>
                                              <p:pRg st="13" end="13"/>
                                            </p:txEl>
                                          </p:spTgt>
                                        </p:tgtEl>
                                      </p:cBhvr>
                                    </p:animEffect>
                                    <p:anim calcmode="lin" valueType="num">
                                      <p:cBhvr>
                                        <p:cTn id="92"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93" dur="1000" fill="hold"/>
                                        <p:tgtEl>
                                          <p:spTgt spid="3">
                                            <p:txEl>
                                              <p:pRg st="13" end="1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D87E9-5368-DBE1-66E4-89644BEC895F}"/>
              </a:ext>
            </a:extLst>
          </p:cNvPr>
          <p:cNvSpPr>
            <a:spLocks noGrp="1"/>
          </p:cNvSpPr>
          <p:nvPr>
            <p:ph type="title"/>
          </p:nvPr>
        </p:nvSpPr>
        <p:spPr/>
        <p:txBody>
          <a:bodyPr>
            <a:normAutofit fontScale="90000"/>
          </a:bodyPr>
          <a:lstStyle/>
          <a:p>
            <a:pPr algn="ctr"/>
            <a:r>
              <a:rPr lang="en-US" sz="3600" dirty="0"/>
              <a:t>Finding Funding Worksheet</a:t>
            </a:r>
            <a:br>
              <a:rPr lang="en-US" sz="2000" dirty="0"/>
            </a:br>
            <a:br>
              <a:rPr lang="en-US" dirty="0"/>
            </a:br>
            <a:r>
              <a:rPr lang="en-US" sz="1400" dirty="0"/>
              <a:t>One of the steps to finding funding to sustain your afterschool program is to identify and pursue a diverse blend of funding sources. Use this worksheet to brainstorm the various sources of funding that you use or could use to sustain your program.</a:t>
            </a:r>
          </a:p>
        </p:txBody>
      </p:sp>
      <p:graphicFrame>
        <p:nvGraphicFramePr>
          <p:cNvPr id="5" name="Content Placeholder 4">
            <a:extLst>
              <a:ext uri="{FF2B5EF4-FFF2-40B4-BE49-F238E27FC236}">
                <a16:creationId xmlns:a16="http://schemas.microsoft.com/office/drawing/2014/main" id="{B0E1AE1D-4B3D-DEC9-DF83-88F0A7CD6351}"/>
              </a:ext>
            </a:extLst>
          </p:cNvPr>
          <p:cNvGraphicFramePr>
            <a:graphicFrameLocks noGrp="1"/>
          </p:cNvGraphicFramePr>
          <p:nvPr>
            <p:ph idx="1"/>
            <p:extLst>
              <p:ext uri="{D42A27DB-BD31-4B8C-83A1-F6EECF244321}">
                <p14:modId xmlns:p14="http://schemas.microsoft.com/office/powerpoint/2010/main" val="365704264"/>
              </p:ext>
            </p:extLst>
          </p:nvPr>
        </p:nvGraphicFramePr>
        <p:xfrm>
          <a:off x="838200" y="1825625"/>
          <a:ext cx="10515600" cy="3708400"/>
        </p:xfrm>
        <a:graphic>
          <a:graphicData uri="http://schemas.openxmlformats.org/drawingml/2006/table">
            <a:tbl>
              <a:tblPr firstRow="1" bandRow="1">
                <a:tableStyleId>{5C22544A-7EE6-4342-B048-85BDC9FD1C3A}</a:tableStyleId>
              </a:tblPr>
              <a:tblGrid>
                <a:gridCol w="2103120">
                  <a:extLst>
                    <a:ext uri="{9D8B030D-6E8A-4147-A177-3AD203B41FA5}">
                      <a16:colId xmlns:a16="http://schemas.microsoft.com/office/drawing/2014/main" val="1949576308"/>
                    </a:ext>
                  </a:extLst>
                </a:gridCol>
                <a:gridCol w="2103120">
                  <a:extLst>
                    <a:ext uri="{9D8B030D-6E8A-4147-A177-3AD203B41FA5}">
                      <a16:colId xmlns:a16="http://schemas.microsoft.com/office/drawing/2014/main" val="2057705193"/>
                    </a:ext>
                  </a:extLst>
                </a:gridCol>
                <a:gridCol w="2103120">
                  <a:extLst>
                    <a:ext uri="{9D8B030D-6E8A-4147-A177-3AD203B41FA5}">
                      <a16:colId xmlns:a16="http://schemas.microsoft.com/office/drawing/2014/main" val="3511371680"/>
                    </a:ext>
                  </a:extLst>
                </a:gridCol>
                <a:gridCol w="2103120">
                  <a:extLst>
                    <a:ext uri="{9D8B030D-6E8A-4147-A177-3AD203B41FA5}">
                      <a16:colId xmlns:a16="http://schemas.microsoft.com/office/drawing/2014/main" val="1098718875"/>
                    </a:ext>
                  </a:extLst>
                </a:gridCol>
                <a:gridCol w="2103120">
                  <a:extLst>
                    <a:ext uri="{9D8B030D-6E8A-4147-A177-3AD203B41FA5}">
                      <a16:colId xmlns:a16="http://schemas.microsoft.com/office/drawing/2014/main" val="3975279807"/>
                    </a:ext>
                  </a:extLst>
                </a:gridCol>
              </a:tblGrid>
              <a:tr h="370840">
                <a:tc>
                  <a:txBody>
                    <a:bodyPr/>
                    <a:lstStyle/>
                    <a:p>
                      <a:r>
                        <a:rPr lang="en-US" dirty="0"/>
                        <a:t>Federal</a:t>
                      </a:r>
                    </a:p>
                  </a:txBody>
                  <a:tcPr/>
                </a:tc>
                <a:tc>
                  <a:txBody>
                    <a:bodyPr/>
                    <a:lstStyle/>
                    <a:p>
                      <a:r>
                        <a:rPr lang="en-US" dirty="0"/>
                        <a:t>State</a:t>
                      </a:r>
                    </a:p>
                  </a:txBody>
                  <a:tcPr/>
                </a:tc>
                <a:tc>
                  <a:txBody>
                    <a:bodyPr/>
                    <a:lstStyle/>
                    <a:p>
                      <a:r>
                        <a:rPr lang="en-US" dirty="0"/>
                        <a:t>Local</a:t>
                      </a:r>
                    </a:p>
                  </a:txBody>
                  <a:tcPr/>
                </a:tc>
                <a:tc>
                  <a:txBody>
                    <a:bodyPr/>
                    <a:lstStyle/>
                    <a:p>
                      <a:r>
                        <a:rPr lang="en-US" dirty="0"/>
                        <a:t>Private</a:t>
                      </a:r>
                    </a:p>
                  </a:txBody>
                  <a:tcPr/>
                </a:tc>
                <a:tc>
                  <a:txBody>
                    <a:bodyPr/>
                    <a:lstStyle/>
                    <a:p>
                      <a:r>
                        <a:rPr lang="en-US" dirty="0"/>
                        <a:t>In-Kind</a:t>
                      </a:r>
                    </a:p>
                  </a:txBody>
                  <a:tcPr/>
                </a:tc>
                <a:extLst>
                  <a:ext uri="{0D108BD9-81ED-4DB2-BD59-A6C34878D82A}">
                    <a16:rowId xmlns:a16="http://schemas.microsoft.com/office/drawing/2014/main" val="4039054397"/>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999708184"/>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6322689"/>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907088446"/>
                  </a:ext>
                </a:extLst>
              </a:tr>
              <a:tr h="370840">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998651929"/>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715016270"/>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077971602"/>
                  </a:ext>
                </a:extLst>
              </a:tr>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978617578"/>
                  </a:ext>
                </a:extLst>
              </a:tr>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136709685"/>
                  </a:ext>
                </a:extLst>
              </a:tr>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699352755"/>
                  </a:ext>
                </a:extLst>
              </a:tr>
            </a:tbl>
          </a:graphicData>
        </a:graphic>
      </p:graphicFrame>
      <p:sp>
        <p:nvSpPr>
          <p:cNvPr id="3" name="TextBox 2">
            <a:extLst>
              <a:ext uri="{FF2B5EF4-FFF2-40B4-BE49-F238E27FC236}">
                <a16:creationId xmlns:a16="http://schemas.microsoft.com/office/drawing/2014/main" id="{B08AA582-AF1C-0189-65C5-AD8196C91022}"/>
              </a:ext>
            </a:extLst>
          </p:cNvPr>
          <p:cNvSpPr txBox="1"/>
          <p:nvPr/>
        </p:nvSpPr>
        <p:spPr>
          <a:xfrm>
            <a:off x="312516" y="6030410"/>
            <a:ext cx="2604304" cy="338554"/>
          </a:xfrm>
          <a:prstGeom prst="rect">
            <a:avLst/>
          </a:prstGeom>
          <a:noFill/>
        </p:spPr>
        <p:txBody>
          <a:bodyPr wrap="square" rtlCol="0">
            <a:spAutoFit/>
          </a:bodyPr>
          <a:lstStyle/>
          <a:p>
            <a:r>
              <a:rPr lang="en-US" sz="1600" dirty="0"/>
              <a:t>Page 25 of workbook</a:t>
            </a:r>
          </a:p>
        </p:txBody>
      </p:sp>
    </p:spTree>
    <p:extLst>
      <p:ext uri="{BB962C8B-B14F-4D97-AF65-F5344CB8AC3E}">
        <p14:creationId xmlns:p14="http://schemas.microsoft.com/office/powerpoint/2010/main" val="36356140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21EBA-2D39-A1D0-2DB3-3B0D4F7CBBAC}"/>
              </a:ext>
            </a:extLst>
          </p:cNvPr>
          <p:cNvSpPr>
            <a:spLocks noGrp="1"/>
          </p:cNvSpPr>
          <p:nvPr>
            <p:ph type="title"/>
          </p:nvPr>
        </p:nvSpPr>
        <p:spPr/>
        <p:txBody>
          <a:bodyPr/>
          <a:lstStyle/>
          <a:p>
            <a:r>
              <a:rPr lang="en-US"/>
              <a:t>COSA Team</a:t>
            </a:r>
          </a:p>
        </p:txBody>
      </p:sp>
      <p:pic>
        <p:nvPicPr>
          <p:cNvPr id="5" name="Content Placeholder 4">
            <a:extLst>
              <a:ext uri="{FF2B5EF4-FFF2-40B4-BE49-F238E27FC236}">
                <a16:creationId xmlns:a16="http://schemas.microsoft.com/office/drawing/2014/main" id="{941CCA65-2389-9C54-7B9C-40D24056D2F0}"/>
              </a:ext>
            </a:extLst>
          </p:cNvPr>
          <p:cNvPicPr>
            <a:picLocks noGrp="1" noChangeAspect="1"/>
          </p:cNvPicPr>
          <p:nvPr>
            <p:ph idx="1"/>
          </p:nvPr>
        </p:nvPicPr>
        <p:blipFill>
          <a:blip r:embed="rId3"/>
          <a:stretch>
            <a:fillRect/>
          </a:stretch>
        </p:blipFill>
        <p:spPr>
          <a:xfrm>
            <a:off x="838200" y="1303553"/>
            <a:ext cx="9916909" cy="133369"/>
          </a:xfrm>
        </p:spPr>
      </p:pic>
      <p:pic>
        <p:nvPicPr>
          <p:cNvPr id="7" name="Picture 6">
            <a:extLst>
              <a:ext uri="{FF2B5EF4-FFF2-40B4-BE49-F238E27FC236}">
                <a16:creationId xmlns:a16="http://schemas.microsoft.com/office/drawing/2014/main" id="{844CB8BD-DDD7-0D0D-FCE8-D79F7B9B01CF}"/>
              </a:ext>
            </a:extLst>
          </p:cNvPr>
          <p:cNvPicPr>
            <a:picLocks noChangeAspect="1"/>
          </p:cNvPicPr>
          <p:nvPr/>
        </p:nvPicPr>
        <p:blipFill>
          <a:blip r:embed="rId4"/>
          <a:stretch>
            <a:fillRect/>
          </a:stretch>
        </p:blipFill>
        <p:spPr>
          <a:xfrm>
            <a:off x="0" y="6457894"/>
            <a:ext cx="12192000" cy="400106"/>
          </a:xfrm>
          <a:prstGeom prst="rect">
            <a:avLst/>
          </a:prstGeom>
        </p:spPr>
      </p:pic>
      <p:pic>
        <p:nvPicPr>
          <p:cNvPr id="9" name="Picture 8" descr="A map of ohio with different colored squares&#10;&#10;Description automatically generated">
            <a:extLst>
              <a:ext uri="{FF2B5EF4-FFF2-40B4-BE49-F238E27FC236}">
                <a16:creationId xmlns:a16="http://schemas.microsoft.com/office/drawing/2014/main" id="{BC9A597C-8042-CA21-3ACB-352D43FAF8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23039" y="1591251"/>
            <a:ext cx="4028927" cy="4385325"/>
          </a:xfrm>
          <a:prstGeom prst="rect">
            <a:avLst/>
          </a:prstGeom>
        </p:spPr>
      </p:pic>
      <p:pic>
        <p:nvPicPr>
          <p:cNvPr id="11" name="Picture 10">
            <a:extLst>
              <a:ext uri="{FF2B5EF4-FFF2-40B4-BE49-F238E27FC236}">
                <a16:creationId xmlns:a16="http://schemas.microsoft.com/office/drawing/2014/main" id="{4D13CF1A-AB2C-42EB-7898-F413D2A21547}"/>
              </a:ext>
            </a:extLst>
          </p:cNvPr>
          <p:cNvPicPr>
            <a:picLocks noChangeAspect="1"/>
          </p:cNvPicPr>
          <p:nvPr/>
        </p:nvPicPr>
        <p:blipFill>
          <a:blip r:embed="rId6"/>
          <a:stretch>
            <a:fillRect/>
          </a:stretch>
        </p:blipFill>
        <p:spPr>
          <a:xfrm>
            <a:off x="0" y="0"/>
            <a:ext cx="12192000" cy="427789"/>
          </a:xfrm>
          <a:prstGeom prst="rect">
            <a:avLst/>
          </a:prstGeom>
        </p:spPr>
      </p:pic>
      <p:pic>
        <p:nvPicPr>
          <p:cNvPr id="6" name="Picture 5" descr="A person wearing red glasses&#10;&#10;Description automatically generated">
            <a:extLst>
              <a:ext uri="{FF2B5EF4-FFF2-40B4-BE49-F238E27FC236}">
                <a16:creationId xmlns:a16="http://schemas.microsoft.com/office/drawing/2014/main" id="{466A772B-D8EC-41EA-2A59-7732FF51194D}"/>
              </a:ext>
            </a:extLst>
          </p:cNvPr>
          <p:cNvPicPr>
            <a:picLocks noChangeAspect="1"/>
          </p:cNvPicPr>
          <p:nvPr/>
        </p:nvPicPr>
        <p:blipFill>
          <a:blip r:embed="rId7"/>
          <a:stretch>
            <a:fillRect/>
          </a:stretch>
        </p:blipFill>
        <p:spPr>
          <a:xfrm>
            <a:off x="175111" y="2891875"/>
            <a:ext cx="1507958" cy="1740068"/>
          </a:xfrm>
          <a:prstGeom prst="rect">
            <a:avLst/>
          </a:prstGeom>
        </p:spPr>
      </p:pic>
      <p:pic>
        <p:nvPicPr>
          <p:cNvPr id="8" name="Picture 7" descr="A person smiling at the camera&#10;&#10;Description automatically generated">
            <a:extLst>
              <a:ext uri="{FF2B5EF4-FFF2-40B4-BE49-F238E27FC236}">
                <a16:creationId xmlns:a16="http://schemas.microsoft.com/office/drawing/2014/main" id="{0029C7D2-1B55-B5D7-8B84-D34C01337CD7}"/>
              </a:ext>
            </a:extLst>
          </p:cNvPr>
          <p:cNvPicPr>
            <a:picLocks noChangeAspect="1"/>
          </p:cNvPicPr>
          <p:nvPr/>
        </p:nvPicPr>
        <p:blipFill>
          <a:blip r:embed="rId8"/>
          <a:stretch>
            <a:fillRect/>
          </a:stretch>
        </p:blipFill>
        <p:spPr>
          <a:xfrm>
            <a:off x="1842052" y="1589251"/>
            <a:ext cx="1672979" cy="1643631"/>
          </a:xfrm>
          <a:prstGeom prst="rect">
            <a:avLst/>
          </a:prstGeom>
        </p:spPr>
      </p:pic>
      <p:pic>
        <p:nvPicPr>
          <p:cNvPr id="10" name="Picture 9" descr="A person with curly hair smiling&#10;&#10;Description automatically generated">
            <a:extLst>
              <a:ext uri="{FF2B5EF4-FFF2-40B4-BE49-F238E27FC236}">
                <a16:creationId xmlns:a16="http://schemas.microsoft.com/office/drawing/2014/main" id="{E60303CB-97F3-5BD1-F5BC-6E900FB82774}"/>
              </a:ext>
            </a:extLst>
          </p:cNvPr>
          <p:cNvPicPr>
            <a:picLocks noChangeAspect="1"/>
          </p:cNvPicPr>
          <p:nvPr/>
        </p:nvPicPr>
        <p:blipFill>
          <a:blip r:embed="rId9"/>
          <a:stretch>
            <a:fillRect/>
          </a:stretch>
        </p:blipFill>
        <p:spPr>
          <a:xfrm>
            <a:off x="9742194" y="1588878"/>
            <a:ext cx="1609022" cy="1581189"/>
          </a:xfrm>
          <a:prstGeom prst="rect">
            <a:avLst/>
          </a:prstGeom>
        </p:spPr>
      </p:pic>
      <p:pic>
        <p:nvPicPr>
          <p:cNvPr id="12" name="Picture 11" descr="A person smiling for a picture&#10;&#10;Description automatically generated">
            <a:extLst>
              <a:ext uri="{FF2B5EF4-FFF2-40B4-BE49-F238E27FC236}">
                <a16:creationId xmlns:a16="http://schemas.microsoft.com/office/drawing/2014/main" id="{D2304DED-C0DA-4A3B-8135-8B55DAD3E8C1}"/>
              </a:ext>
            </a:extLst>
          </p:cNvPr>
          <p:cNvPicPr>
            <a:picLocks noChangeAspect="1"/>
          </p:cNvPicPr>
          <p:nvPr/>
        </p:nvPicPr>
        <p:blipFill>
          <a:blip r:embed="rId10"/>
          <a:stretch>
            <a:fillRect/>
          </a:stretch>
        </p:blipFill>
        <p:spPr>
          <a:xfrm>
            <a:off x="10028975" y="4040338"/>
            <a:ext cx="1324142" cy="1619848"/>
          </a:xfrm>
          <a:prstGeom prst="rect">
            <a:avLst/>
          </a:prstGeom>
        </p:spPr>
      </p:pic>
      <p:pic>
        <p:nvPicPr>
          <p:cNvPr id="13" name="Picture 12" descr="A person smiling at camera&#10;&#10;Description automatically generated">
            <a:extLst>
              <a:ext uri="{FF2B5EF4-FFF2-40B4-BE49-F238E27FC236}">
                <a16:creationId xmlns:a16="http://schemas.microsoft.com/office/drawing/2014/main" id="{80501983-7C75-16A7-DF86-A5E9CC6FE6EC}"/>
              </a:ext>
            </a:extLst>
          </p:cNvPr>
          <p:cNvPicPr>
            <a:picLocks noChangeAspect="1"/>
          </p:cNvPicPr>
          <p:nvPr/>
        </p:nvPicPr>
        <p:blipFill>
          <a:blip r:embed="rId11"/>
          <a:stretch>
            <a:fillRect/>
          </a:stretch>
        </p:blipFill>
        <p:spPr>
          <a:xfrm>
            <a:off x="7826141" y="4036633"/>
            <a:ext cx="1384480" cy="1565070"/>
          </a:xfrm>
          <a:prstGeom prst="rect">
            <a:avLst/>
          </a:prstGeom>
        </p:spPr>
      </p:pic>
      <p:pic>
        <p:nvPicPr>
          <p:cNvPr id="14" name="Picture 13" descr="A person with long black hair smiling&#10;&#10;Description automatically generated">
            <a:extLst>
              <a:ext uri="{FF2B5EF4-FFF2-40B4-BE49-F238E27FC236}">
                <a16:creationId xmlns:a16="http://schemas.microsoft.com/office/drawing/2014/main" id="{08A8F0D4-CBB6-8815-296B-B50D32256054}"/>
              </a:ext>
            </a:extLst>
          </p:cNvPr>
          <p:cNvPicPr>
            <a:picLocks noChangeAspect="1"/>
          </p:cNvPicPr>
          <p:nvPr/>
        </p:nvPicPr>
        <p:blipFill>
          <a:blip r:embed="rId12"/>
          <a:stretch>
            <a:fillRect/>
          </a:stretch>
        </p:blipFill>
        <p:spPr>
          <a:xfrm>
            <a:off x="1919250" y="4283579"/>
            <a:ext cx="1673256" cy="1692241"/>
          </a:xfrm>
          <a:prstGeom prst="rect">
            <a:avLst/>
          </a:prstGeom>
        </p:spPr>
      </p:pic>
      <p:pic>
        <p:nvPicPr>
          <p:cNvPr id="15" name="Picture 14" descr="A person with long black hair smiling&#10;&#10;Description automatically generated">
            <a:extLst>
              <a:ext uri="{FF2B5EF4-FFF2-40B4-BE49-F238E27FC236}">
                <a16:creationId xmlns:a16="http://schemas.microsoft.com/office/drawing/2014/main" id="{1108EEAE-C8FB-CD16-6B37-3F0EEFD38D55}"/>
              </a:ext>
            </a:extLst>
          </p:cNvPr>
          <p:cNvPicPr>
            <a:picLocks noChangeAspect="1"/>
          </p:cNvPicPr>
          <p:nvPr/>
        </p:nvPicPr>
        <p:blipFill>
          <a:blip r:embed="rId13"/>
          <a:stretch>
            <a:fillRect/>
          </a:stretch>
        </p:blipFill>
        <p:spPr>
          <a:xfrm>
            <a:off x="7829274" y="1591785"/>
            <a:ext cx="1550507" cy="1581189"/>
          </a:xfrm>
          <a:prstGeom prst="rect">
            <a:avLst/>
          </a:prstGeom>
        </p:spPr>
      </p:pic>
      <p:sp>
        <p:nvSpPr>
          <p:cNvPr id="16" name="TextBox 15">
            <a:extLst>
              <a:ext uri="{FF2B5EF4-FFF2-40B4-BE49-F238E27FC236}">
                <a16:creationId xmlns:a16="http://schemas.microsoft.com/office/drawing/2014/main" id="{C1CF2BDB-C717-446D-B57E-795A81671BB0}"/>
              </a:ext>
            </a:extLst>
          </p:cNvPr>
          <p:cNvSpPr txBox="1"/>
          <p:nvPr/>
        </p:nvSpPr>
        <p:spPr>
          <a:xfrm>
            <a:off x="1754298" y="3258301"/>
            <a:ext cx="1645544" cy="4097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t>Elissa Jacko</a:t>
            </a:r>
            <a:endParaRPr lang="en-US"/>
          </a:p>
          <a:p>
            <a:r>
              <a:rPr lang="en-US" sz="1000"/>
              <a:t>NW Regional Specialist</a:t>
            </a:r>
            <a:endParaRPr lang="en-US"/>
          </a:p>
        </p:txBody>
      </p:sp>
      <p:sp>
        <p:nvSpPr>
          <p:cNvPr id="17" name="TextBox 16">
            <a:extLst>
              <a:ext uri="{FF2B5EF4-FFF2-40B4-BE49-F238E27FC236}">
                <a16:creationId xmlns:a16="http://schemas.microsoft.com/office/drawing/2014/main" id="{80540000-5E2A-6047-33BD-BFFCC0B6A75D}"/>
              </a:ext>
            </a:extLst>
          </p:cNvPr>
          <p:cNvSpPr txBox="1"/>
          <p:nvPr/>
        </p:nvSpPr>
        <p:spPr>
          <a:xfrm>
            <a:off x="7740375" y="3168760"/>
            <a:ext cx="157802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t>Rachel Poggi</a:t>
            </a:r>
            <a:endParaRPr lang="en-US"/>
          </a:p>
          <a:p>
            <a:r>
              <a:rPr lang="en-US" sz="1000"/>
              <a:t>NE Regional Specialist</a:t>
            </a:r>
            <a:endParaRPr lang="en-US"/>
          </a:p>
        </p:txBody>
      </p:sp>
      <p:sp>
        <p:nvSpPr>
          <p:cNvPr id="18" name="TextBox 17">
            <a:extLst>
              <a:ext uri="{FF2B5EF4-FFF2-40B4-BE49-F238E27FC236}">
                <a16:creationId xmlns:a16="http://schemas.microsoft.com/office/drawing/2014/main" id="{198974C7-9FBC-2226-9F0C-4A2E7F7AB143}"/>
              </a:ext>
            </a:extLst>
          </p:cNvPr>
          <p:cNvSpPr txBox="1"/>
          <p:nvPr/>
        </p:nvSpPr>
        <p:spPr>
          <a:xfrm>
            <a:off x="7740739" y="5622013"/>
            <a:ext cx="227250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t>Mary Bendixen-Noe</a:t>
            </a:r>
          </a:p>
          <a:p>
            <a:r>
              <a:rPr lang="en-US" sz="1000"/>
              <a:t>SE Regional Specialist</a:t>
            </a:r>
            <a:endParaRPr lang="en-US"/>
          </a:p>
        </p:txBody>
      </p:sp>
      <p:sp>
        <p:nvSpPr>
          <p:cNvPr id="19" name="TextBox 18">
            <a:extLst>
              <a:ext uri="{FF2B5EF4-FFF2-40B4-BE49-F238E27FC236}">
                <a16:creationId xmlns:a16="http://schemas.microsoft.com/office/drawing/2014/main" id="{3A9C75F0-11FE-54DA-C5C4-7A7AB59D6B2D}"/>
              </a:ext>
            </a:extLst>
          </p:cNvPr>
          <p:cNvSpPr txBox="1"/>
          <p:nvPr/>
        </p:nvSpPr>
        <p:spPr>
          <a:xfrm>
            <a:off x="9926461" y="5662778"/>
            <a:ext cx="159731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t>Kristal Funk</a:t>
            </a:r>
            <a:endParaRPr lang="en-US"/>
          </a:p>
          <a:p>
            <a:r>
              <a:rPr lang="en-US" sz="1000"/>
              <a:t>SE Regional Specialist</a:t>
            </a:r>
            <a:endParaRPr lang="en-US"/>
          </a:p>
        </p:txBody>
      </p:sp>
      <p:sp>
        <p:nvSpPr>
          <p:cNvPr id="21" name="TextBox 20">
            <a:extLst>
              <a:ext uri="{FF2B5EF4-FFF2-40B4-BE49-F238E27FC236}">
                <a16:creationId xmlns:a16="http://schemas.microsoft.com/office/drawing/2014/main" id="{2A464536-F876-696D-5353-D869216204C6}"/>
              </a:ext>
            </a:extLst>
          </p:cNvPr>
          <p:cNvSpPr txBox="1"/>
          <p:nvPr/>
        </p:nvSpPr>
        <p:spPr>
          <a:xfrm>
            <a:off x="1842200" y="5983083"/>
            <a:ext cx="17420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t>Michelle Toney</a:t>
            </a:r>
          </a:p>
          <a:p>
            <a:r>
              <a:rPr lang="en-US" sz="1000"/>
              <a:t>SW Regional Specialist</a:t>
            </a:r>
            <a:endParaRPr lang="en-US"/>
          </a:p>
        </p:txBody>
      </p:sp>
      <p:sp>
        <p:nvSpPr>
          <p:cNvPr id="22" name="TextBox 21">
            <a:extLst>
              <a:ext uri="{FF2B5EF4-FFF2-40B4-BE49-F238E27FC236}">
                <a16:creationId xmlns:a16="http://schemas.microsoft.com/office/drawing/2014/main" id="{49954607-08BC-C940-83F9-591F79E0F74A}"/>
              </a:ext>
            </a:extLst>
          </p:cNvPr>
          <p:cNvSpPr txBox="1"/>
          <p:nvPr/>
        </p:nvSpPr>
        <p:spPr>
          <a:xfrm>
            <a:off x="87615" y="4626150"/>
            <a:ext cx="227250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err="1"/>
              <a:t>DeAndra</a:t>
            </a:r>
            <a:r>
              <a:rPr lang="en-US" sz="1000"/>
              <a:t> Harrison</a:t>
            </a:r>
          </a:p>
          <a:p>
            <a:r>
              <a:rPr lang="en-US" sz="1000"/>
              <a:t>Central Regional Specialist</a:t>
            </a:r>
            <a:endParaRPr lang="en-US"/>
          </a:p>
        </p:txBody>
      </p:sp>
      <p:sp>
        <p:nvSpPr>
          <p:cNvPr id="3" name="TextBox 2">
            <a:extLst>
              <a:ext uri="{FF2B5EF4-FFF2-40B4-BE49-F238E27FC236}">
                <a16:creationId xmlns:a16="http://schemas.microsoft.com/office/drawing/2014/main" id="{3F2B2C18-7C20-4BE9-63E6-435A5B5A44B2}"/>
              </a:ext>
            </a:extLst>
          </p:cNvPr>
          <p:cNvSpPr txBox="1"/>
          <p:nvPr/>
        </p:nvSpPr>
        <p:spPr>
          <a:xfrm>
            <a:off x="9640550" y="3178405"/>
            <a:ext cx="157802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t>Elizabeth Cianciola</a:t>
            </a:r>
            <a:endParaRPr lang="en-US"/>
          </a:p>
          <a:p>
            <a:r>
              <a:rPr lang="en-US" sz="1000"/>
              <a:t>NE Regional Specialist</a:t>
            </a:r>
            <a:endParaRPr lang="en-US"/>
          </a:p>
        </p:txBody>
      </p:sp>
    </p:spTree>
    <p:extLst>
      <p:ext uri="{BB962C8B-B14F-4D97-AF65-F5344CB8AC3E}">
        <p14:creationId xmlns:p14="http://schemas.microsoft.com/office/powerpoint/2010/main" val="20758910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FF6FE-B4A2-1247-6164-BC60E3A428B7}"/>
              </a:ext>
            </a:extLst>
          </p:cNvPr>
          <p:cNvSpPr>
            <a:spLocks noGrp="1"/>
          </p:cNvSpPr>
          <p:nvPr>
            <p:ph type="title"/>
          </p:nvPr>
        </p:nvSpPr>
        <p:spPr/>
        <p:txBody>
          <a:bodyPr>
            <a:normAutofit fontScale="90000"/>
          </a:bodyPr>
          <a:lstStyle/>
          <a:p>
            <a:r>
              <a:rPr lang="en-US" dirty="0"/>
              <a:t>General Sustainability Resource Sites</a:t>
            </a:r>
            <a:br>
              <a:rPr lang="en-US" dirty="0"/>
            </a:br>
            <a:br>
              <a:rPr lang="en-US" dirty="0"/>
            </a:br>
            <a:endParaRPr lang="en-US" dirty="0"/>
          </a:p>
        </p:txBody>
      </p:sp>
      <p:sp>
        <p:nvSpPr>
          <p:cNvPr id="3" name="Content Placeholder 2">
            <a:extLst>
              <a:ext uri="{FF2B5EF4-FFF2-40B4-BE49-F238E27FC236}">
                <a16:creationId xmlns:a16="http://schemas.microsoft.com/office/drawing/2014/main" id="{2A2F42AD-4A74-2E53-C40A-DD43D9993CD4}"/>
              </a:ext>
            </a:extLst>
          </p:cNvPr>
          <p:cNvSpPr>
            <a:spLocks noGrp="1"/>
          </p:cNvSpPr>
          <p:nvPr>
            <p:ph idx="1"/>
          </p:nvPr>
        </p:nvSpPr>
        <p:spPr>
          <a:xfrm>
            <a:off x="838200" y="1041722"/>
            <a:ext cx="10515600" cy="5135241"/>
          </a:xfrm>
        </p:spPr>
        <p:txBody>
          <a:bodyPr>
            <a:normAutofit fontScale="70000" lnSpcReduction="20000"/>
          </a:bodyPr>
          <a:lstStyle/>
          <a:p>
            <a:r>
              <a:rPr lang="en-US" b="0" dirty="0"/>
              <a:t>Afterschool Alliance: </a:t>
            </a:r>
            <a:r>
              <a:rPr lang="en-US" b="0" dirty="0">
                <a:hlinkClick r:id="rId2"/>
              </a:rPr>
              <a:t>http://www.afterschoolalliance.org</a:t>
            </a:r>
            <a:endParaRPr lang="en-US" b="0" dirty="0"/>
          </a:p>
          <a:p>
            <a:endParaRPr lang="en-US" b="0" dirty="0"/>
          </a:p>
          <a:p>
            <a:r>
              <a:rPr lang="en-US" b="0" dirty="0"/>
              <a:t>National Center for Community Education: </a:t>
            </a:r>
            <a:r>
              <a:rPr lang="en-US" b="0" dirty="0">
                <a:hlinkClick r:id="rId3"/>
              </a:rPr>
              <a:t>www.nccenet.org</a:t>
            </a:r>
            <a:endParaRPr lang="en-US" b="0" dirty="0"/>
          </a:p>
          <a:p>
            <a:endParaRPr lang="en-US" b="0" dirty="0"/>
          </a:p>
          <a:p>
            <a:r>
              <a:rPr lang="en-US" b="0" dirty="0"/>
              <a:t>The Finance Project: </a:t>
            </a:r>
            <a:r>
              <a:rPr lang="en-US" b="0" dirty="0">
                <a:hlinkClick r:id="rId4"/>
              </a:rPr>
              <a:t>http://www.financeproject.org</a:t>
            </a:r>
            <a:endParaRPr lang="en-US" b="0" dirty="0"/>
          </a:p>
          <a:p>
            <a:endParaRPr lang="en-US" b="0" dirty="0"/>
          </a:p>
          <a:p>
            <a:r>
              <a:rPr lang="en-US" b="0" dirty="0" err="1"/>
              <a:t>SustainAbility</a:t>
            </a:r>
            <a:r>
              <a:rPr lang="en-US" b="0" dirty="0"/>
              <a:t>: </a:t>
            </a:r>
            <a:r>
              <a:rPr lang="en-US" b="0" dirty="0">
                <a:hlinkClick r:id="rId5"/>
              </a:rPr>
              <a:t>http://www.sustainabilityonline.com</a:t>
            </a:r>
            <a:endParaRPr lang="en-US" b="0" dirty="0"/>
          </a:p>
          <a:p>
            <a:endParaRPr lang="en-US" b="0" dirty="0"/>
          </a:p>
          <a:p>
            <a:r>
              <a:rPr lang="en-US" b="0" dirty="0"/>
              <a:t>National Institute of Out-of-School Time: </a:t>
            </a:r>
            <a:r>
              <a:rPr lang="en-US" b="0" dirty="0">
                <a:hlinkClick r:id="rId6"/>
              </a:rPr>
              <a:t>http://www.niost.org</a:t>
            </a:r>
            <a:endParaRPr lang="en-US" b="0" dirty="0"/>
          </a:p>
          <a:p>
            <a:endParaRPr lang="en-US" b="0" dirty="0"/>
          </a:p>
          <a:p>
            <a:r>
              <a:rPr lang="en-US" b="0" dirty="0"/>
              <a:t>National Association for the Education of Young Children: </a:t>
            </a:r>
            <a:r>
              <a:rPr lang="en-US" b="0" dirty="0">
                <a:hlinkClick r:id="rId7"/>
              </a:rPr>
              <a:t>http://www.naeyc.org</a:t>
            </a:r>
            <a:endParaRPr lang="en-US" b="0" dirty="0"/>
          </a:p>
          <a:p>
            <a:endParaRPr lang="en-US" b="0" dirty="0"/>
          </a:p>
          <a:p>
            <a:r>
              <a:rPr lang="en-US" b="0" dirty="0"/>
              <a:t>National Governor’s Association Center for Best Practices: </a:t>
            </a:r>
            <a:r>
              <a:rPr lang="en-US" b="0" dirty="0">
                <a:hlinkClick r:id="rId8"/>
              </a:rPr>
              <a:t>http://www.nga.org/center/</a:t>
            </a:r>
            <a:endParaRPr lang="en-US" b="0" dirty="0"/>
          </a:p>
          <a:p>
            <a:endParaRPr lang="en-US" b="0" dirty="0"/>
          </a:p>
          <a:p>
            <a:r>
              <a:rPr lang="en-US" b="0" dirty="0"/>
              <a:t>Forum for Youth Investment: </a:t>
            </a:r>
            <a:r>
              <a:rPr lang="en-US" b="0" dirty="0">
                <a:hlinkClick r:id="rId9"/>
              </a:rPr>
              <a:t>http://www.forumforyouthinvestment.org</a:t>
            </a:r>
            <a:endParaRPr lang="en-US" b="0"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1000885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3897D-C8BA-D798-36A1-36B3F077DB82}"/>
              </a:ext>
            </a:extLst>
          </p:cNvPr>
          <p:cNvSpPr>
            <a:spLocks noGrp="1"/>
          </p:cNvSpPr>
          <p:nvPr>
            <p:ph type="title"/>
          </p:nvPr>
        </p:nvSpPr>
        <p:spPr/>
        <p:txBody>
          <a:bodyPr/>
          <a:lstStyle/>
          <a:p>
            <a:r>
              <a:rPr lang="en-US" dirty="0"/>
              <a:t>Collaboration Resource Sites</a:t>
            </a:r>
            <a:br>
              <a:rPr lang="en-US" dirty="0"/>
            </a:br>
            <a:endParaRPr lang="en-US" dirty="0"/>
          </a:p>
        </p:txBody>
      </p:sp>
      <p:sp>
        <p:nvSpPr>
          <p:cNvPr id="3" name="Content Placeholder 2">
            <a:extLst>
              <a:ext uri="{FF2B5EF4-FFF2-40B4-BE49-F238E27FC236}">
                <a16:creationId xmlns:a16="http://schemas.microsoft.com/office/drawing/2014/main" id="{3016C177-937C-E7AF-9349-946E6FC8426C}"/>
              </a:ext>
            </a:extLst>
          </p:cNvPr>
          <p:cNvSpPr>
            <a:spLocks noGrp="1"/>
          </p:cNvSpPr>
          <p:nvPr>
            <p:ph idx="1"/>
          </p:nvPr>
        </p:nvSpPr>
        <p:spPr>
          <a:xfrm>
            <a:off x="838200" y="1018572"/>
            <a:ext cx="10515600" cy="5158391"/>
          </a:xfrm>
        </p:spPr>
        <p:txBody>
          <a:bodyPr>
            <a:normAutofit/>
          </a:bodyPr>
          <a:lstStyle/>
          <a:p>
            <a:r>
              <a:rPr lang="en-US" sz="2400" b="0" dirty="0"/>
              <a:t>National Assembly of Health and Human Service Organizations:</a:t>
            </a:r>
          </a:p>
          <a:p>
            <a:pPr marL="0" indent="0">
              <a:buNone/>
            </a:pPr>
            <a:r>
              <a:rPr lang="en-US" sz="2400" b="0" dirty="0"/>
              <a:t> </a:t>
            </a:r>
            <a:r>
              <a:rPr lang="en-US" sz="2400" b="0" dirty="0">
                <a:hlinkClick r:id="rId2"/>
              </a:rPr>
              <a:t>http://www.nassembly.org/nassembly</a:t>
            </a:r>
            <a:endParaRPr lang="en-US" sz="2400" b="0" dirty="0"/>
          </a:p>
          <a:p>
            <a:pPr marL="0" indent="0">
              <a:buNone/>
            </a:pPr>
            <a:endParaRPr lang="en-US" sz="2400" b="0" dirty="0"/>
          </a:p>
          <a:p>
            <a:r>
              <a:rPr lang="en-US" sz="2400" b="0" dirty="0"/>
              <a:t>Southwest Educational Development Laboratory: </a:t>
            </a:r>
            <a:r>
              <a:rPr lang="en-US" sz="2400" b="0" dirty="0">
                <a:hlinkClick r:id="rId3"/>
              </a:rPr>
              <a:t>http://sedl.org/pubs/fam95</a:t>
            </a:r>
            <a:endParaRPr lang="en-US" sz="2400" b="0" dirty="0"/>
          </a:p>
          <a:p>
            <a:pPr marL="0" indent="0">
              <a:buNone/>
            </a:pPr>
            <a:endParaRPr lang="en-US" sz="2400" b="0" dirty="0"/>
          </a:p>
          <a:p>
            <a:r>
              <a:rPr lang="en-US" sz="2400" b="0" dirty="0"/>
              <a:t>North Central Regional Education Lab: </a:t>
            </a:r>
            <a:r>
              <a:rPr lang="en-US" sz="2400" b="0" dirty="0">
                <a:hlinkClick r:id="rId4"/>
              </a:rPr>
              <a:t>http://www.ncrel.org/after/bellkit.htm</a:t>
            </a:r>
            <a:endParaRPr lang="en-US" sz="2400" b="0" dirty="0"/>
          </a:p>
          <a:p>
            <a:pPr marL="0" indent="0">
              <a:buNone/>
            </a:pPr>
            <a:endParaRPr lang="en-US" sz="2400" b="0" dirty="0"/>
          </a:p>
          <a:p>
            <a:r>
              <a:rPr lang="en-US" sz="2400" b="0" dirty="0"/>
              <a:t>U.S. Department of Education: </a:t>
            </a:r>
            <a:r>
              <a:rPr lang="en-US" sz="2400" b="0" dirty="0">
                <a:hlinkClick r:id="rId5"/>
              </a:rPr>
              <a:t>http://www.ed.gov/pubs/PromPract/prom1.html</a:t>
            </a:r>
            <a:endParaRPr lang="en-US" sz="2400" b="0" dirty="0"/>
          </a:p>
          <a:p>
            <a:pPr marL="0" indent="0">
              <a:buNone/>
            </a:pPr>
            <a:endParaRPr lang="en-US" sz="2400" b="0" dirty="0"/>
          </a:p>
          <a:p>
            <a:r>
              <a:rPr lang="en-US" sz="2400" b="0" dirty="0"/>
              <a:t>After School Learning and Safe Neighborhoods Partnerships:</a:t>
            </a:r>
          </a:p>
          <a:p>
            <a:pPr marL="0" indent="0">
              <a:buNone/>
            </a:pPr>
            <a:r>
              <a:rPr lang="en-US" sz="2400" b="0" dirty="0">
                <a:hlinkClick r:id="rId6"/>
              </a:rPr>
              <a:t>http://www.gse.uci.edu/afterschool/ca/webres.html</a:t>
            </a:r>
            <a:endParaRPr lang="en-US" sz="2400" b="0" dirty="0"/>
          </a:p>
          <a:p>
            <a:pPr marL="0" indent="0">
              <a:buNone/>
            </a:pPr>
            <a:endParaRPr lang="en-US" sz="2400" b="0" dirty="0"/>
          </a:p>
          <a:p>
            <a:endParaRPr lang="en-US" dirty="0"/>
          </a:p>
        </p:txBody>
      </p:sp>
    </p:spTree>
    <p:extLst>
      <p:ext uri="{BB962C8B-B14F-4D97-AF65-F5344CB8AC3E}">
        <p14:creationId xmlns:p14="http://schemas.microsoft.com/office/powerpoint/2010/main" val="20976937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E3A0F-F5B9-8436-E628-AF6078D8C4AE}"/>
              </a:ext>
            </a:extLst>
          </p:cNvPr>
          <p:cNvSpPr>
            <a:spLocks noGrp="1"/>
          </p:cNvSpPr>
          <p:nvPr>
            <p:ph type="title"/>
          </p:nvPr>
        </p:nvSpPr>
        <p:spPr/>
        <p:txBody>
          <a:bodyPr/>
          <a:lstStyle/>
          <a:p>
            <a:r>
              <a:rPr lang="en-US" dirty="0"/>
              <a:t>Advocacy Resources Sites</a:t>
            </a:r>
            <a:br>
              <a:rPr lang="en-US" dirty="0"/>
            </a:br>
            <a:endParaRPr lang="en-US" dirty="0"/>
          </a:p>
        </p:txBody>
      </p:sp>
      <p:sp>
        <p:nvSpPr>
          <p:cNvPr id="3" name="Content Placeholder 2">
            <a:extLst>
              <a:ext uri="{FF2B5EF4-FFF2-40B4-BE49-F238E27FC236}">
                <a16:creationId xmlns:a16="http://schemas.microsoft.com/office/drawing/2014/main" id="{60C1FFE6-26C0-169A-C15B-AC050A3C0AFB}"/>
              </a:ext>
            </a:extLst>
          </p:cNvPr>
          <p:cNvSpPr>
            <a:spLocks noGrp="1"/>
          </p:cNvSpPr>
          <p:nvPr>
            <p:ph idx="1"/>
          </p:nvPr>
        </p:nvSpPr>
        <p:spPr/>
        <p:txBody>
          <a:bodyPr>
            <a:normAutofit fontScale="92500" lnSpcReduction="20000"/>
          </a:bodyPr>
          <a:lstStyle/>
          <a:p>
            <a:r>
              <a:rPr lang="en-US" sz="2400" b="0" dirty="0"/>
              <a:t>Public Education Network: </a:t>
            </a:r>
            <a:r>
              <a:rPr lang="en-US" sz="2400" b="0" dirty="0">
                <a:hlinkClick r:id="rId2"/>
              </a:rPr>
              <a:t>http://www.publiceducation.org/resources/advocacy.htm</a:t>
            </a:r>
            <a:endParaRPr lang="en-US" sz="2400" b="0" dirty="0"/>
          </a:p>
          <a:p>
            <a:pPr marL="0" indent="0">
              <a:buNone/>
            </a:pPr>
            <a:endParaRPr lang="en-US" sz="2400" b="0" dirty="0"/>
          </a:p>
          <a:p>
            <a:r>
              <a:rPr lang="en-US" sz="2400" b="0" dirty="0"/>
              <a:t>Fight Crime: Invest in Kids: </a:t>
            </a:r>
            <a:r>
              <a:rPr lang="en-US" sz="2400" b="0" dirty="0">
                <a:hlinkClick r:id="rId3"/>
              </a:rPr>
              <a:t>http://www.fightcrime.org/</a:t>
            </a:r>
            <a:endParaRPr lang="en-US" sz="2400" b="0" dirty="0"/>
          </a:p>
          <a:p>
            <a:pPr marL="0" indent="0">
              <a:buNone/>
            </a:pPr>
            <a:endParaRPr lang="en-US" sz="2400" b="0" dirty="0"/>
          </a:p>
          <a:p>
            <a:r>
              <a:rPr lang="en-US" sz="2400" b="0" dirty="0"/>
              <a:t>Children’s Defense Fund: </a:t>
            </a:r>
            <a:r>
              <a:rPr lang="en-US" sz="2400" b="0" dirty="0">
                <a:hlinkClick r:id="rId4"/>
              </a:rPr>
              <a:t>http://www.cdfactioncouncil.org/</a:t>
            </a:r>
            <a:endParaRPr lang="en-US" sz="2400" b="0" dirty="0"/>
          </a:p>
          <a:p>
            <a:pPr marL="0" indent="0">
              <a:buNone/>
            </a:pPr>
            <a:endParaRPr lang="en-US" sz="2400" b="0" dirty="0"/>
          </a:p>
          <a:p>
            <a:r>
              <a:rPr lang="en-US" sz="2400" b="0" dirty="0"/>
              <a:t>Center for Youth Development and Policy Research:</a:t>
            </a:r>
          </a:p>
          <a:p>
            <a:pPr marL="0" indent="0">
              <a:buNone/>
            </a:pPr>
            <a:r>
              <a:rPr lang="en-US" sz="2400" b="0" dirty="0">
                <a:hlinkClick r:id="rId5"/>
              </a:rPr>
              <a:t>http://cyd.aed.org/ydmobilization.html</a:t>
            </a:r>
            <a:endParaRPr lang="en-US" sz="2400" b="0" dirty="0"/>
          </a:p>
          <a:p>
            <a:pPr marL="0" indent="0">
              <a:buNone/>
            </a:pPr>
            <a:endParaRPr lang="en-US" sz="2400" b="0" dirty="0"/>
          </a:p>
          <a:p>
            <a:r>
              <a:rPr lang="en-US" sz="2400" b="0" dirty="0"/>
              <a:t>Project Vote Smart: </a:t>
            </a:r>
            <a:r>
              <a:rPr lang="en-US" sz="2400" b="0" dirty="0">
                <a:hlinkClick r:id="rId6"/>
              </a:rPr>
              <a:t>http://www.vote-smart.org/</a:t>
            </a:r>
            <a:endParaRPr lang="en-US" sz="2400" b="0" dirty="0"/>
          </a:p>
          <a:p>
            <a:pPr marL="0" indent="0">
              <a:buNone/>
            </a:pPr>
            <a:endParaRPr lang="en-US" sz="2400" b="0" dirty="0"/>
          </a:p>
          <a:p>
            <a:r>
              <a:rPr lang="en-US" sz="2400" b="0" dirty="0"/>
              <a:t>Speakout.com: </a:t>
            </a:r>
            <a:r>
              <a:rPr lang="en-US" sz="2400" b="0" dirty="0">
                <a:hlinkClick r:id="rId7"/>
              </a:rPr>
              <a:t>http://www.speakout.com</a:t>
            </a:r>
            <a:endParaRPr lang="en-US" sz="2400" b="0" dirty="0"/>
          </a:p>
          <a:p>
            <a:pPr marL="0" indent="0">
              <a:buNone/>
            </a:pPr>
            <a:endParaRPr lang="en-US" sz="2400" b="0" dirty="0"/>
          </a:p>
          <a:p>
            <a:endParaRPr lang="en-US" b="0" dirty="0"/>
          </a:p>
        </p:txBody>
      </p:sp>
    </p:spTree>
    <p:extLst>
      <p:ext uri="{BB962C8B-B14F-4D97-AF65-F5344CB8AC3E}">
        <p14:creationId xmlns:p14="http://schemas.microsoft.com/office/powerpoint/2010/main" val="34144136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E5108-5E99-8B74-F551-7C69BF6B54DE}"/>
              </a:ext>
            </a:extLst>
          </p:cNvPr>
          <p:cNvSpPr>
            <a:spLocks noGrp="1"/>
          </p:cNvSpPr>
          <p:nvPr>
            <p:ph type="ctrTitle"/>
          </p:nvPr>
        </p:nvSpPr>
        <p:spPr>
          <a:xfrm>
            <a:off x="1524000" y="358815"/>
            <a:ext cx="9144000" cy="1423686"/>
          </a:xfrm>
        </p:spPr>
        <p:txBody>
          <a:bodyPr>
            <a:normAutofit fontScale="90000"/>
          </a:bodyPr>
          <a:lstStyle/>
          <a:p>
            <a:pPr algn="l"/>
            <a:r>
              <a:rPr lang="en-US" sz="4400" b="0" dirty="0"/>
              <a:t>General Grant and Foundation Sites</a:t>
            </a:r>
            <a:br>
              <a:rPr lang="en-US" dirty="0"/>
            </a:br>
            <a:endParaRPr lang="en-US" dirty="0"/>
          </a:p>
        </p:txBody>
      </p:sp>
      <p:sp>
        <p:nvSpPr>
          <p:cNvPr id="3" name="Subtitle 2">
            <a:extLst>
              <a:ext uri="{FF2B5EF4-FFF2-40B4-BE49-F238E27FC236}">
                <a16:creationId xmlns:a16="http://schemas.microsoft.com/office/drawing/2014/main" id="{A97C9F6D-81A2-B422-2B5D-DC7CC1ADC9BF}"/>
              </a:ext>
            </a:extLst>
          </p:cNvPr>
          <p:cNvSpPr>
            <a:spLocks noGrp="1"/>
          </p:cNvSpPr>
          <p:nvPr>
            <p:ph type="subTitle" idx="1"/>
          </p:nvPr>
        </p:nvSpPr>
        <p:spPr>
          <a:xfrm>
            <a:off x="1524000" y="1504709"/>
            <a:ext cx="9144000" cy="3753091"/>
          </a:xfrm>
        </p:spPr>
        <p:txBody>
          <a:bodyPr>
            <a:normAutofit fontScale="77500" lnSpcReduction="20000"/>
          </a:bodyPr>
          <a:lstStyle/>
          <a:p>
            <a:pPr marL="342900" indent="-342900" algn="l">
              <a:buFont typeface="Arial" panose="020B0604020202020204" pitchFamily="34" charset="0"/>
              <a:buChar char="•"/>
            </a:pPr>
            <a:r>
              <a:rPr lang="en-US" b="0" dirty="0"/>
              <a:t>Afterschool.gov: </a:t>
            </a:r>
            <a:r>
              <a:rPr lang="en-US" b="0" dirty="0">
                <a:hlinkClick r:id="rId2"/>
              </a:rPr>
              <a:t>http://www.afterschool.gov</a:t>
            </a:r>
            <a:endParaRPr lang="en-US" b="0" dirty="0"/>
          </a:p>
          <a:p>
            <a:pPr marL="342900" indent="-342900" algn="l">
              <a:buFont typeface="Arial" panose="020B0604020202020204" pitchFamily="34" charset="0"/>
              <a:buChar char="•"/>
            </a:pPr>
            <a:endParaRPr lang="en-US" b="0" dirty="0"/>
          </a:p>
          <a:p>
            <a:pPr marL="342900" indent="-342900" algn="l">
              <a:buFont typeface="Arial" panose="020B0604020202020204" pitchFamily="34" charset="0"/>
              <a:buChar char="•"/>
            </a:pPr>
            <a:r>
              <a:rPr lang="en-US" b="0" dirty="0"/>
              <a:t>Catalog of Federal Domestic Assistance: </a:t>
            </a:r>
            <a:r>
              <a:rPr lang="en-US" b="0" dirty="0">
                <a:hlinkClick r:id="rId3"/>
              </a:rPr>
              <a:t>http://www.cfda.gov</a:t>
            </a:r>
            <a:endParaRPr lang="en-US" b="0" dirty="0"/>
          </a:p>
          <a:p>
            <a:pPr algn="l"/>
            <a:endParaRPr lang="en-US" b="0" dirty="0"/>
          </a:p>
          <a:p>
            <a:pPr marL="342900" indent="-342900" algn="l">
              <a:buFont typeface="Arial" panose="020B0604020202020204" pitchFamily="34" charset="0"/>
              <a:buChar char="•"/>
            </a:pPr>
            <a:r>
              <a:rPr lang="en-US" b="0" dirty="0"/>
              <a:t>The Federal Register: </a:t>
            </a:r>
            <a:r>
              <a:rPr lang="en-US" b="0" dirty="0">
                <a:hlinkClick r:id="rId4"/>
              </a:rPr>
              <a:t>http://www.access.gpo.gov/nara</a:t>
            </a:r>
            <a:endParaRPr lang="en-US" b="0" dirty="0"/>
          </a:p>
          <a:p>
            <a:pPr algn="l"/>
            <a:endParaRPr lang="en-US" b="0" dirty="0"/>
          </a:p>
          <a:p>
            <a:pPr marL="342900" indent="-342900" algn="l">
              <a:buFont typeface="Arial" panose="020B0604020202020204" pitchFamily="34" charset="0"/>
              <a:buChar char="•"/>
            </a:pPr>
            <a:r>
              <a:rPr lang="en-US" b="0" dirty="0"/>
              <a:t>National Institutes of Health Grant Guide: </a:t>
            </a:r>
            <a:r>
              <a:rPr lang="en-US" b="0" dirty="0">
                <a:hlinkClick r:id="rId5"/>
              </a:rPr>
              <a:t>http://grants.nih.gov/grants</a:t>
            </a:r>
            <a:endParaRPr lang="en-US" b="0" dirty="0"/>
          </a:p>
          <a:p>
            <a:pPr algn="l"/>
            <a:endParaRPr lang="en-US" b="0" dirty="0"/>
          </a:p>
          <a:p>
            <a:pPr marL="342900" indent="-342900" algn="l">
              <a:buFont typeface="Arial" panose="020B0604020202020204" pitchFamily="34" charset="0"/>
              <a:buChar char="•"/>
            </a:pPr>
            <a:r>
              <a:rPr lang="en-US" b="0" dirty="0"/>
              <a:t>Foundation Center: </a:t>
            </a:r>
            <a:r>
              <a:rPr lang="en-US" b="0" dirty="0">
                <a:hlinkClick r:id="rId6"/>
              </a:rPr>
              <a:t>http://www.fdncenter.org</a:t>
            </a:r>
            <a:endParaRPr lang="en-US" b="0" dirty="0"/>
          </a:p>
          <a:p>
            <a:pPr algn="l"/>
            <a:endParaRPr lang="en-US" b="0" dirty="0"/>
          </a:p>
          <a:p>
            <a:pPr marL="342900" indent="-342900" algn="l">
              <a:buFont typeface="Arial" panose="020B0604020202020204" pitchFamily="34" charset="0"/>
              <a:buChar char="•"/>
            </a:pPr>
            <a:r>
              <a:rPr lang="en-US" b="0" dirty="0"/>
              <a:t>NEA Foundation for the Improvement of Education: </a:t>
            </a:r>
            <a:r>
              <a:rPr lang="en-US" b="0" dirty="0">
                <a:hlinkClick r:id="rId7"/>
              </a:rPr>
              <a:t>http://www.nfie.org/grants.htm</a:t>
            </a:r>
            <a:endParaRPr lang="en-US" b="0" dirty="0"/>
          </a:p>
          <a:p>
            <a:pPr algn="l"/>
            <a:endParaRPr lang="en-US" b="0" dirty="0"/>
          </a:p>
          <a:p>
            <a:pPr algn="l"/>
            <a:endParaRPr lang="en-US" dirty="0"/>
          </a:p>
        </p:txBody>
      </p:sp>
    </p:spTree>
    <p:extLst>
      <p:ext uri="{BB962C8B-B14F-4D97-AF65-F5344CB8AC3E}">
        <p14:creationId xmlns:p14="http://schemas.microsoft.com/office/powerpoint/2010/main" val="23631130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ED1C3-0CF5-ECEF-C099-254D5DE379EF}"/>
              </a:ext>
            </a:extLst>
          </p:cNvPr>
          <p:cNvSpPr>
            <a:spLocks noGrp="1"/>
          </p:cNvSpPr>
          <p:nvPr>
            <p:ph type="title"/>
          </p:nvPr>
        </p:nvSpPr>
        <p:spPr/>
        <p:txBody>
          <a:bodyPr/>
          <a:lstStyle/>
          <a:p>
            <a:pPr algn="ctr"/>
            <a:r>
              <a:rPr lang="en-US" dirty="0"/>
              <a:t>Give me your feedback!</a:t>
            </a:r>
          </a:p>
        </p:txBody>
      </p:sp>
      <p:sp>
        <p:nvSpPr>
          <p:cNvPr id="3" name="Content Placeholder 2">
            <a:extLst>
              <a:ext uri="{FF2B5EF4-FFF2-40B4-BE49-F238E27FC236}">
                <a16:creationId xmlns:a16="http://schemas.microsoft.com/office/drawing/2014/main" id="{9B959FFB-ED8C-C453-FA4D-D13E7AE48335}"/>
              </a:ext>
            </a:extLst>
          </p:cNvPr>
          <p:cNvSpPr>
            <a:spLocks noGrp="1"/>
          </p:cNvSpPr>
          <p:nvPr>
            <p:ph idx="1"/>
          </p:nvPr>
        </p:nvSpPr>
        <p:spPr/>
        <p:txBody>
          <a:bodyPr>
            <a:normAutofit/>
          </a:bodyPr>
          <a:lstStyle/>
          <a:p>
            <a:r>
              <a:rPr lang="en-US" dirty="0"/>
              <a:t>Complete survey</a:t>
            </a:r>
          </a:p>
          <a:p>
            <a:pPr marL="0" indent="0">
              <a:buNone/>
            </a:pPr>
            <a:endParaRPr lang="en-US" dirty="0"/>
          </a:p>
          <a:p>
            <a:endParaRPr lang="en-US" dirty="0"/>
          </a:p>
          <a:p>
            <a:endParaRPr lang="en-US" dirty="0"/>
          </a:p>
          <a:p>
            <a:endParaRPr lang="en-US" dirty="0"/>
          </a:p>
          <a:p>
            <a:endParaRPr lang="en-US" dirty="0"/>
          </a:p>
          <a:p>
            <a:r>
              <a:rPr lang="en-US" dirty="0"/>
              <a:t>Sustainability Workbook </a:t>
            </a:r>
          </a:p>
        </p:txBody>
      </p:sp>
    </p:spTree>
    <p:extLst>
      <p:ext uri="{BB962C8B-B14F-4D97-AF65-F5344CB8AC3E}">
        <p14:creationId xmlns:p14="http://schemas.microsoft.com/office/powerpoint/2010/main" val="18357501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B2CEE-A98F-9EDB-4432-40C19F627975}"/>
              </a:ext>
            </a:extLst>
          </p:cNvPr>
          <p:cNvSpPr>
            <a:spLocks noGrp="1"/>
          </p:cNvSpPr>
          <p:nvPr>
            <p:ph type="title"/>
          </p:nvPr>
        </p:nvSpPr>
        <p:spPr/>
        <p:txBody>
          <a:bodyPr/>
          <a:lstStyle/>
          <a:p>
            <a:pPr algn="ctr"/>
            <a:r>
              <a:rPr lang="en-US" dirty="0"/>
              <a:t>Thanks for Attending</a:t>
            </a:r>
            <a:br>
              <a:rPr lang="en-US" dirty="0"/>
            </a:br>
            <a:r>
              <a:rPr lang="en-US" dirty="0"/>
              <a:t>Attendance Survey Link</a:t>
            </a:r>
          </a:p>
        </p:txBody>
      </p:sp>
      <p:sp>
        <p:nvSpPr>
          <p:cNvPr id="3" name="Content Placeholder 2">
            <a:extLst>
              <a:ext uri="{FF2B5EF4-FFF2-40B4-BE49-F238E27FC236}">
                <a16:creationId xmlns:a16="http://schemas.microsoft.com/office/drawing/2014/main" id="{96979CBE-AF1C-2968-5B72-A6BE5E994FB5}"/>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7728762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a:t>Agenda</a:t>
            </a:r>
          </a:p>
        </p:txBody>
      </p:sp>
      <p:sp>
        <p:nvSpPr>
          <p:cNvPr id="3" name="Content Placeholder 2"/>
          <p:cNvSpPr>
            <a:spLocks noGrp="1"/>
          </p:cNvSpPr>
          <p:nvPr>
            <p:ph idx="1"/>
          </p:nvPr>
        </p:nvSpPr>
        <p:spPr>
          <a:xfrm>
            <a:off x="838200" y="1499191"/>
            <a:ext cx="10515600" cy="4677772"/>
          </a:xfrm>
        </p:spPr>
        <p:txBody>
          <a:bodyPr>
            <a:normAutofit/>
          </a:bodyPr>
          <a:lstStyle/>
          <a:p>
            <a:r>
              <a:rPr lang="en-US" b="0" dirty="0"/>
              <a:t>Welcome</a:t>
            </a:r>
          </a:p>
          <a:p>
            <a:r>
              <a:rPr lang="en-US" b="0" dirty="0"/>
              <a:t>Training Objective</a:t>
            </a:r>
          </a:p>
          <a:p>
            <a:r>
              <a:rPr lang="en-US" b="0" dirty="0"/>
              <a:t>Ice Breaker</a:t>
            </a:r>
          </a:p>
          <a:p>
            <a:r>
              <a:rPr lang="en-US" b="0" dirty="0"/>
              <a:t>Thinking Broadly and Strategic Planning</a:t>
            </a:r>
          </a:p>
          <a:p>
            <a:r>
              <a:rPr lang="en-US" b="0" dirty="0"/>
              <a:t>Collaboration for Financial Sustainability</a:t>
            </a:r>
          </a:p>
          <a:p>
            <a:r>
              <a:rPr lang="en-US" b="0" dirty="0"/>
              <a:t>Program Evaluation and Adaptability </a:t>
            </a:r>
          </a:p>
          <a:p>
            <a:r>
              <a:rPr lang="en-US" b="0" dirty="0"/>
              <a:t>Communications</a:t>
            </a:r>
          </a:p>
          <a:p>
            <a:r>
              <a:rPr lang="en-US" b="0" dirty="0"/>
              <a:t>Funding Stability</a:t>
            </a:r>
          </a:p>
          <a:p>
            <a:r>
              <a:rPr lang="en-US" b="0" dirty="0"/>
              <a:t>Sustainability Practices</a:t>
            </a:r>
          </a:p>
          <a:p>
            <a:endParaRPr lang="en-US" b="0" dirty="0"/>
          </a:p>
          <a:p>
            <a:pPr marL="0" indent="0">
              <a:buNone/>
            </a:pPr>
            <a:endParaRPr lang="en-US" b="0" dirty="0"/>
          </a:p>
          <a:p>
            <a:endParaRPr lang="en-US" dirty="0"/>
          </a:p>
        </p:txBody>
      </p:sp>
      <p:pic>
        <p:nvPicPr>
          <p:cNvPr id="6" name="Picture 5" descr="File:Investing money.jpg - Wikimedia Common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4841" y="0"/>
            <a:ext cx="3753367" cy="2635045"/>
          </a:xfrm>
          <a:prstGeom prst="rect">
            <a:avLst/>
          </a:prstGeom>
        </p:spPr>
      </p:pic>
    </p:spTree>
    <p:extLst>
      <p:ext uri="{BB962C8B-B14F-4D97-AF65-F5344CB8AC3E}">
        <p14:creationId xmlns:p14="http://schemas.microsoft.com/office/powerpoint/2010/main" val="35004640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C5CB5-EF57-1AE5-5C2C-0508A5DDCD0D}"/>
              </a:ext>
            </a:extLst>
          </p:cNvPr>
          <p:cNvSpPr>
            <a:spLocks noGrp="1"/>
          </p:cNvSpPr>
          <p:nvPr>
            <p:ph type="title"/>
          </p:nvPr>
        </p:nvSpPr>
        <p:spPr>
          <a:xfrm>
            <a:off x="831850" y="544011"/>
            <a:ext cx="10515600" cy="1122744"/>
          </a:xfrm>
        </p:spPr>
        <p:txBody>
          <a:bodyPr/>
          <a:lstStyle/>
          <a:p>
            <a:pPr algn="ctr"/>
            <a:r>
              <a:rPr lang="en-US" dirty="0"/>
              <a:t>Training Objective</a:t>
            </a:r>
          </a:p>
        </p:txBody>
      </p:sp>
      <p:sp>
        <p:nvSpPr>
          <p:cNvPr id="3" name="Text Placeholder 2">
            <a:extLst>
              <a:ext uri="{FF2B5EF4-FFF2-40B4-BE49-F238E27FC236}">
                <a16:creationId xmlns:a16="http://schemas.microsoft.com/office/drawing/2014/main" id="{6543C4A5-DFB5-DAEE-53AC-0397A912DC60}"/>
              </a:ext>
            </a:extLst>
          </p:cNvPr>
          <p:cNvSpPr>
            <a:spLocks noGrp="1"/>
          </p:cNvSpPr>
          <p:nvPr>
            <p:ph type="body" idx="1"/>
          </p:nvPr>
        </p:nvSpPr>
        <p:spPr>
          <a:xfrm>
            <a:off x="831850" y="2095019"/>
            <a:ext cx="10515600" cy="3994632"/>
          </a:xfrm>
        </p:spPr>
        <p:txBody>
          <a:bodyPr>
            <a:normAutofit lnSpcReduction="10000"/>
          </a:bodyPr>
          <a:lstStyle/>
          <a:p>
            <a:r>
              <a:rPr lang="en-US" b="0" dirty="0">
                <a:solidFill>
                  <a:schemeClr val="tx1"/>
                </a:solidFill>
              </a:rPr>
              <a:t>This training is designed to help non-profit afterschool programs grasp the essentials of achieving long-term sustainability. Attendees will be guided through various strategies that are crucial for the ongoing success of their initiatives. </a:t>
            </a:r>
          </a:p>
          <a:p>
            <a:endParaRPr lang="en-US" b="0" dirty="0">
              <a:solidFill>
                <a:schemeClr val="tx1"/>
              </a:solidFill>
            </a:endParaRPr>
          </a:p>
          <a:p>
            <a:r>
              <a:rPr lang="en-US" b="0" dirty="0">
                <a:solidFill>
                  <a:schemeClr val="tx1"/>
                </a:solidFill>
              </a:rPr>
              <a:t>The session will emphasize the identification of critical actions that can be implemented to secure ongoing support and foster growth. By participating, program leaders will acquire important knowledge and tools to effectively steer their programs toward a sustainable future.</a:t>
            </a:r>
          </a:p>
          <a:p>
            <a:endParaRPr lang="en-US" b="0" dirty="0">
              <a:solidFill>
                <a:schemeClr val="tx1"/>
              </a:solidFill>
            </a:endParaRPr>
          </a:p>
          <a:p>
            <a:r>
              <a:rPr lang="en-US" b="0" dirty="0">
                <a:solidFill>
                  <a:schemeClr val="tx1"/>
                </a:solidFill>
              </a:rPr>
              <a:t>Although there is no universal solution, achieving sustainability is not only possible but vital for the important services programs offer to the community.</a:t>
            </a:r>
          </a:p>
        </p:txBody>
      </p:sp>
    </p:spTree>
    <p:extLst>
      <p:ext uri="{BB962C8B-B14F-4D97-AF65-F5344CB8AC3E}">
        <p14:creationId xmlns:p14="http://schemas.microsoft.com/office/powerpoint/2010/main" val="27210755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2448" y="457200"/>
            <a:ext cx="6858000" cy="1275907"/>
          </a:xfrm>
        </p:spPr>
        <p:txBody>
          <a:bodyPr anchor="b">
            <a:normAutofit fontScale="90000"/>
          </a:bodyPr>
          <a:lstStyle/>
          <a:p>
            <a:pPr algn="ctr"/>
            <a:r>
              <a:rPr lang="en-US" sz="2700" dirty="0"/>
              <a:t>Sustainability Practices Kahoot – Ice Breaker</a:t>
            </a:r>
            <a:br>
              <a:rPr lang="en-US" sz="2700" dirty="0"/>
            </a:br>
            <a:br>
              <a:rPr lang="en-US" sz="2700" dirty="0"/>
            </a:br>
            <a:br>
              <a:rPr lang="en-US" sz="2700" dirty="0"/>
            </a:br>
            <a:endParaRPr lang="en-US" sz="2700" dirty="0"/>
          </a:p>
        </p:txBody>
      </p:sp>
      <p:pic>
        <p:nvPicPr>
          <p:cNvPr id="5" name="Picture 4">
            <a:extLst>
              <a:ext uri="{FF2B5EF4-FFF2-40B4-BE49-F238E27FC236}">
                <a16:creationId xmlns:a16="http://schemas.microsoft.com/office/drawing/2014/main" id="{FCDD383A-BDD5-5B9B-AC0A-845382D833B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905348" y="1095153"/>
            <a:ext cx="6172200" cy="3070670"/>
          </a:xfrm>
          <a:prstGeom prst="rect">
            <a:avLst/>
          </a:prstGeom>
          <a:noFill/>
        </p:spPr>
      </p:pic>
      <p:sp>
        <p:nvSpPr>
          <p:cNvPr id="3" name="Text Placeholder 2"/>
          <p:cNvSpPr>
            <a:spLocks noGrp="1"/>
          </p:cNvSpPr>
          <p:nvPr>
            <p:ph type="body" sz="half" idx="2"/>
          </p:nvPr>
        </p:nvSpPr>
        <p:spPr>
          <a:xfrm>
            <a:off x="9420448" y="457200"/>
            <a:ext cx="3932237" cy="3811588"/>
          </a:xfrm>
        </p:spPr>
        <p:txBody>
          <a:bodyPr>
            <a:normAutofit/>
          </a:bodyPr>
          <a:lstStyle/>
          <a:p>
            <a:pPr marL="0" indent="0">
              <a:buNone/>
            </a:pPr>
            <a:br>
              <a:rPr lang="en-US" dirty="0"/>
            </a:b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Game PIN:</a:t>
            </a:r>
          </a:p>
          <a:p>
            <a:r>
              <a:rPr lang="en-US" dirty="0"/>
              <a:t>1525058</a:t>
            </a:r>
          </a:p>
          <a:p>
            <a:endParaRPr lang="en-US" dirty="0"/>
          </a:p>
          <a:p>
            <a:endParaRPr lang="en-US" dirty="0"/>
          </a:p>
          <a:p>
            <a:endParaRPr lang="en-US" dirty="0"/>
          </a:p>
          <a:p>
            <a:endParaRPr lang="en-US" dirty="0"/>
          </a:p>
        </p:txBody>
      </p:sp>
      <p:sp>
        <p:nvSpPr>
          <p:cNvPr id="7" name="TextBox 6">
            <a:extLst>
              <a:ext uri="{FF2B5EF4-FFF2-40B4-BE49-F238E27FC236}">
                <a16:creationId xmlns:a16="http://schemas.microsoft.com/office/drawing/2014/main" id="{7FCD114D-24C0-E3C8-34A5-BD8EC9875071}"/>
              </a:ext>
            </a:extLst>
          </p:cNvPr>
          <p:cNvSpPr txBox="1"/>
          <p:nvPr/>
        </p:nvSpPr>
        <p:spPr>
          <a:xfrm>
            <a:off x="3115339" y="4944139"/>
            <a:ext cx="5284381" cy="369332"/>
          </a:xfrm>
          <a:prstGeom prst="rect">
            <a:avLst/>
          </a:prstGeom>
          <a:noFill/>
        </p:spPr>
        <p:txBody>
          <a:bodyPr wrap="square" rtlCol="0">
            <a:spAutoFit/>
          </a:bodyPr>
          <a:lstStyle/>
          <a:p>
            <a:r>
              <a:rPr lang="en-US" dirty="0"/>
              <a:t>Please use your phone to log on to </a:t>
            </a:r>
            <a:r>
              <a:rPr lang="en-US" sz="1800" b="1" dirty="0"/>
              <a:t>Kahoot.it</a:t>
            </a:r>
            <a:endParaRPr lang="en-US" b="1" dirty="0"/>
          </a:p>
        </p:txBody>
      </p:sp>
    </p:spTree>
    <p:extLst>
      <p:ext uri="{BB962C8B-B14F-4D97-AF65-F5344CB8AC3E}">
        <p14:creationId xmlns:p14="http://schemas.microsoft.com/office/powerpoint/2010/main" val="13284472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10E23-E914-0C33-1E5D-08D421A53B36}"/>
              </a:ext>
            </a:extLst>
          </p:cNvPr>
          <p:cNvSpPr>
            <a:spLocks noGrp="1"/>
          </p:cNvSpPr>
          <p:nvPr>
            <p:ph type="title"/>
          </p:nvPr>
        </p:nvSpPr>
        <p:spPr>
          <a:xfrm>
            <a:off x="831850" y="532436"/>
            <a:ext cx="10515600" cy="1736101"/>
          </a:xfrm>
        </p:spPr>
        <p:txBody>
          <a:bodyPr>
            <a:normAutofit/>
          </a:bodyPr>
          <a:lstStyle/>
          <a:p>
            <a:pPr algn="ctr"/>
            <a:r>
              <a:rPr lang="en-US" sz="3600" b="1" i="1" dirty="0"/>
              <a:t>Sustainability</a:t>
            </a:r>
            <a:br>
              <a:rPr lang="en-US" sz="3600" dirty="0"/>
            </a:br>
            <a:br>
              <a:rPr lang="en-US" sz="3600" dirty="0"/>
            </a:br>
            <a:r>
              <a:rPr lang="en-US" sz="3600" dirty="0"/>
              <a:t>Everyone wants it; everyone sees it differently. </a:t>
            </a:r>
          </a:p>
        </p:txBody>
      </p:sp>
      <p:sp>
        <p:nvSpPr>
          <p:cNvPr id="3" name="Text Placeholder 2">
            <a:extLst>
              <a:ext uri="{FF2B5EF4-FFF2-40B4-BE49-F238E27FC236}">
                <a16:creationId xmlns:a16="http://schemas.microsoft.com/office/drawing/2014/main" id="{BDB5166E-3849-F5C7-2A6A-10080806DDB8}"/>
              </a:ext>
            </a:extLst>
          </p:cNvPr>
          <p:cNvSpPr>
            <a:spLocks noGrp="1"/>
          </p:cNvSpPr>
          <p:nvPr>
            <p:ph type="body" idx="1"/>
          </p:nvPr>
        </p:nvSpPr>
        <p:spPr>
          <a:xfrm>
            <a:off x="831850" y="2430684"/>
            <a:ext cx="10515600" cy="3658966"/>
          </a:xfrm>
        </p:spPr>
        <p:txBody>
          <a:bodyPr>
            <a:normAutofit/>
          </a:bodyPr>
          <a:lstStyle/>
          <a:p>
            <a:r>
              <a:rPr lang="en-US" b="0" dirty="0">
                <a:solidFill>
                  <a:schemeClr val="tx1"/>
                </a:solidFill>
              </a:rPr>
              <a:t>More often than not, sustainability is thought to mean raising money. But money is only part of the equation. You can’t raise money without having a quality program, and you can’t prove you have a quality program unless you can show results, and you can’t show effective results unless you have good management practices…and so it goes. Sustainability, therefore, is many things that in combination make something capable of lasting over time.</a:t>
            </a:r>
          </a:p>
          <a:p>
            <a:endParaRPr lang="en-US" b="0" dirty="0">
              <a:solidFill>
                <a:schemeClr val="tx1"/>
              </a:solidFill>
            </a:endParaRPr>
          </a:p>
          <a:p>
            <a:r>
              <a:rPr lang="en-US" b="0" dirty="0">
                <a:solidFill>
                  <a:schemeClr val="tx1"/>
                </a:solidFill>
              </a:rPr>
              <a:t>A truly sustainable afterschool program has an array of community supporters and partners who are critical to assessing kids’ needs and discovering community resources.</a:t>
            </a:r>
          </a:p>
        </p:txBody>
      </p:sp>
    </p:spTree>
    <p:extLst>
      <p:ext uri="{BB962C8B-B14F-4D97-AF65-F5344CB8AC3E}">
        <p14:creationId xmlns:p14="http://schemas.microsoft.com/office/powerpoint/2010/main" val="4748083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1A65A-F784-1E28-5FB3-4C01BC1D86D4}"/>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kern="1200">
                <a:latin typeface="Gotham Narrow Medium" pitchFamily="2" charset="0"/>
                <a:ea typeface="+mj-ea"/>
                <a:cs typeface="+mj-cs"/>
              </a:rPr>
              <a:t>Thinking Broadly</a:t>
            </a:r>
          </a:p>
        </p:txBody>
      </p:sp>
      <p:pic>
        <p:nvPicPr>
          <p:cNvPr id="6" name="Content Placeholder 5" descr="A chalkboard with words written on it">
            <a:extLst>
              <a:ext uri="{FF2B5EF4-FFF2-40B4-BE49-F238E27FC236}">
                <a16:creationId xmlns:a16="http://schemas.microsoft.com/office/drawing/2014/main" id="{CD68E5A1-441B-1B25-A0DA-091EFA6DE08C}"/>
              </a:ext>
            </a:extLst>
          </p:cNvPr>
          <p:cNvPicPr>
            <a:picLocks noGrp="1" noChangeAspect="1"/>
          </p:cNvPicPr>
          <p:nvPr>
            <p:ph sz="half" idx="1"/>
          </p:nvPr>
        </p:nvPicPr>
        <p:blipFill>
          <a:blip r:embed="rId3">
            <a:extLst>
              <a:ext uri="{837473B0-CC2E-450A-ABE3-18F120FF3D39}">
                <a1611:picAttrSrcUrl xmlns:a1611="http://schemas.microsoft.com/office/drawing/2016/11/main" r:id="rId4"/>
              </a:ext>
            </a:extLst>
          </a:blip>
          <a:stretch>
            <a:fillRect/>
          </a:stretch>
        </p:blipFill>
        <p:spPr>
          <a:xfrm>
            <a:off x="545592" y="1825625"/>
            <a:ext cx="5181600" cy="3454400"/>
          </a:xfrm>
        </p:spPr>
      </p:pic>
      <p:graphicFrame>
        <p:nvGraphicFramePr>
          <p:cNvPr id="5" name="TextBox 2">
            <a:extLst>
              <a:ext uri="{FF2B5EF4-FFF2-40B4-BE49-F238E27FC236}">
                <a16:creationId xmlns:a16="http://schemas.microsoft.com/office/drawing/2014/main" id="{AC861E9E-D9DF-CFEA-57BB-3A18B6EDBF79}"/>
              </a:ext>
            </a:extLst>
          </p:cNvPr>
          <p:cNvGraphicFramePr/>
          <p:nvPr>
            <p:extLst>
              <p:ext uri="{D42A27DB-BD31-4B8C-83A1-F6EECF244321}">
                <p14:modId xmlns:p14="http://schemas.microsoft.com/office/powerpoint/2010/main" val="3680922844"/>
              </p:ext>
            </p:extLst>
          </p:nvPr>
        </p:nvGraphicFramePr>
        <p:xfrm>
          <a:off x="6172200" y="1377156"/>
          <a:ext cx="51816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1531088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7A70C-E150-CC0F-4351-340B3AF702E3}"/>
              </a:ext>
            </a:extLst>
          </p:cNvPr>
          <p:cNvSpPr>
            <a:spLocks noGrp="1"/>
          </p:cNvSpPr>
          <p:nvPr>
            <p:ph type="title"/>
          </p:nvPr>
        </p:nvSpPr>
        <p:spPr>
          <a:xfrm>
            <a:off x="838200" y="-198401"/>
            <a:ext cx="10515600" cy="1325563"/>
          </a:xfrm>
        </p:spPr>
        <p:txBody>
          <a:bodyPr anchor="ctr">
            <a:normAutofit/>
          </a:bodyPr>
          <a:lstStyle/>
          <a:p>
            <a:pPr algn="ctr"/>
            <a:r>
              <a:rPr lang="en-US" dirty="0"/>
              <a:t>Connectivity</a:t>
            </a:r>
          </a:p>
        </p:txBody>
      </p:sp>
      <p:graphicFrame>
        <p:nvGraphicFramePr>
          <p:cNvPr id="6" name="Content Placeholder 5">
            <a:extLst>
              <a:ext uri="{FF2B5EF4-FFF2-40B4-BE49-F238E27FC236}">
                <a16:creationId xmlns:a16="http://schemas.microsoft.com/office/drawing/2014/main" id="{54A5ED76-BC51-B27C-5911-2DB12F97494F}"/>
              </a:ext>
            </a:extLst>
          </p:cNvPr>
          <p:cNvGraphicFramePr>
            <a:graphicFrameLocks noGrp="1"/>
          </p:cNvGraphicFramePr>
          <p:nvPr>
            <p:ph idx="1"/>
            <p:extLst>
              <p:ext uri="{D42A27DB-BD31-4B8C-83A1-F6EECF244321}">
                <p14:modId xmlns:p14="http://schemas.microsoft.com/office/powerpoint/2010/main" val="2907114897"/>
              </p:ext>
            </p:extLst>
          </p:nvPr>
        </p:nvGraphicFramePr>
        <p:xfrm>
          <a:off x="629979" y="780126"/>
          <a:ext cx="10932042" cy="52977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098581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8B623-1CE6-EB6C-CF0A-A67763AA949B}"/>
              </a:ext>
            </a:extLst>
          </p:cNvPr>
          <p:cNvSpPr>
            <a:spLocks noGrp="1"/>
          </p:cNvSpPr>
          <p:nvPr>
            <p:ph type="title"/>
          </p:nvPr>
        </p:nvSpPr>
        <p:spPr>
          <a:xfrm>
            <a:off x="838200" y="365125"/>
            <a:ext cx="10515600" cy="1325563"/>
          </a:xfrm>
        </p:spPr>
        <p:txBody>
          <a:bodyPr anchor="ctr">
            <a:normAutofit/>
          </a:bodyPr>
          <a:lstStyle/>
          <a:p>
            <a:r>
              <a:rPr lang="en-US" dirty="0"/>
              <a:t>Strategic Planning</a:t>
            </a:r>
          </a:p>
        </p:txBody>
      </p:sp>
      <p:pic>
        <p:nvPicPr>
          <p:cNvPr id="5" name="Content Placeholder 4" descr="A close-up of words in a circle">
            <a:extLst>
              <a:ext uri="{FF2B5EF4-FFF2-40B4-BE49-F238E27FC236}">
                <a16:creationId xmlns:a16="http://schemas.microsoft.com/office/drawing/2014/main" id="{8AFB2CBD-0296-AE05-C687-B26ACEE8C965}"/>
              </a:ext>
            </a:extLst>
          </p:cNvPr>
          <p:cNvPicPr>
            <a:picLocks noGrp="1" noChangeAspect="1"/>
          </p:cNvPicPr>
          <p:nvPr>
            <p:ph sz="half" idx="1"/>
          </p:nvPr>
        </p:nvPicPr>
        <p:blipFill>
          <a:blip r:embed="rId3">
            <a:extLst>
              <a:ext uri="{837473B0-CC2E-450A-ABE3-18F120FF3D39}">
                <a1611:picAttrSrcUrl xmlns:a1611="http://schemas.microsoft.com/office/drawing/2016/11/main" r:id="rId4"/>
              </a:ext>
            </a:extLst>
          </a:blip>
          <a:srcRect t="8424" b="7599"/>
          <a:stretch/>
        </p:blipFill>
        <p:spPr>
          <a:xfrm>
            <a:off x="838200" y="1825625"/>
            <a:ext cx="5181600" cy="4351338"/>
          </a:xfrm>
          <a:noFill/>
        </p:spPr>
      </p:pic>
      <p:sp>
        <p:nvSpPr>
          <p:cNvPr id="3" name="Content Placeholder 2">
            <a:extLst>
              <a:ext uri="{FF2B5EF4-FFF2-40B4-BE49-F238E27FC236}">
                <a16:creationId xmlns:a16="http://schemas.microsoft.com/office/drawing/2014/main" id="{B72070E6-4ED6-7B00-8CE6-A8601B1C428E}"/>
              </a:ext>
            </a:extLst>
          </p:cNvPr>
          <p:cNvSpPr>
            <a:spLocks noGrp="1"/>
          </p:cNvSpPr>
          <p:nvPr>
            <p:ph sz="half" idx="2"/>
          </p:nvPr>
        </p:nvSpPr>
        <p:spPr>
          <a:xfrm>
            <a:off x="6172200" y="1825625"/>
            <a:ext cx="5181600" cy="4351338"/>
          </a:xfrm>
        </p:spPr>
        <p:txBody>
          <a:bodyPr>
            <a:normAutofit fontScale="70000" lnSpcReduction="20000"/>
          </a:bodyPr>
          <a:lstStyle/>
          <a:p>
            <a:r>
              <a:rPr lang="en-US" dirty="0"/>
              <a:t>Implementing structured processes that steer the direction, objectives, and strategies of your program is essential for achieving success. These guiding frameworks help ensure that every aspect of your program aligns with its overall vision, making it easier to track progress and make informed decisions along the way.</a:t>
            </a:r>
          </a:p>
          <a:p>
            <a:endParaRPr lang="en-US" dirty="0"/>
          </a:p>
          <a:p>
            <a:r>
              <a:rPr lang="en-US" dirty="0"/>
              <a:t>By establishing clear processes, you create a roadmap that not only defines where you want to go but also outlines how to get there. This approach fosters a cohesive environment where team members understand their roles and responsibilities, ultimately leading to more effective collaboration and better outcomes for the program.</a:t>
            </a:r>
          </a:p>
        </p:txBody>
      </p:sp>
    </p:spTree>
    <p:extLst>
      <p:ext uri="{BB962C8B-B14F-4D97-AF65-F5344CB8AC3E}">
        <p14:creationId xmlns:p14="http://schemas.microsoft.com/office/powerpoint/2010/main" val="4059315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792ee8d-4163-4257-b3f4-c26b13719159" xsi:nil="true"/>
    <lcf76f155ced4ddcb4097134ff3c332f xmlns="17b07ef7-f19b-49c7-80dc-e3d4ae6890ed">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8D228E928EAD24CB53BFD7E667FE076" ma:contentTypeVersion="18" ma:contentTypeDescription="Create a new document." ma:contentTypeScope="" ma:versionID="0256954ac971fa94c41a477889f86d8c">
  <xsd:schema xmlns:xsd="http://www.w3.org/2001/XMLSchema" xmlns:xs="http://www.w3.org/2001/XMLSchema" xmlns:p="http://schemas.microsoft.com/office/2006/metadata/properties" xmlns:ns2="17b07ef7-f19b-49c7-80dc-e3d4ae6890ed" xmlns:ns3="0792ee8d-4163-4257-b3f4-c26b13719159" targetNamespace="http://schemas.microsoft.com/office/2006/metadata/properties" ma:root="true" ma:fieldsID="e7ecfaf40d5c8d95e7715a4d23ab2eec" ns2:_="" ns3:_="">
    <xsd:import namespace="17b07ef7-f19b-49c7-80dc-e3d4ae6890ed"/>
    <xsd:import namespace="0792ee8d-4163-4257-b3f4-c26b1371915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LengthInSeconds"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b07ef7-f19b-49c7-80dc-e3d4ae6890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41306ea-01d2-4642-b8ba-07aa83b199c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792ee8d-4163-4257-b3f4-c26b13719159"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7560376-1055-4ee7-bdc6-4b91f023ae87}" ma:internalName="TaxCatchAll" ma:showField="CatchAllData" ma:web="0792ee8d-4163-4257-b3f4-c26b1371915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D17CEEC-1E3F-484F-ABE7-91D6BE38356A}">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0792ee8d-4163-4257-b3f4-c26b13719159"/>
    <ds:schemaRef ds:uri="17b07ef7-f19b-49c7-80dc-e3d4ae6890ed"/>
    <ds:schemaRef ds:uri="http://purl.org/dc/term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4C4E5138-849D-4FD3-B2A6-ADC58E8FD577}">
  <ds:schemaRefs>
    <ds:schemaRef ds:uri="http://schemas.microsoft.com/sharepoint/v3/contenttype/forms"/>
  </ds:schemaRefs>
</ds:datastoreItem>
</file>

<file path=customXml/itemProps3.xml><?xml version="1.0" encoding="utf-8"?>
<ds:datastoreItem xmlns:ds="http://schemas.openxmlformats.org/officeDocument/2006/customXml" ds:itemID="{88D9E564-1053-4D30-A062-B2B289C4D9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b07ef7-f19b-49c7-80dc-e3d4ae6890ed"/>
    <ds:schemaRef ds:uri="0792ee8d-4163-4257-b3f4-c26b1371915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16966</TotalTime>
  <Words>3097</Words>
  <Application>Microsoft Office PowerPoint</Application>
  <PresentationFormat>Widescreen</PresentationFormat>
  <Paragraphs>312</Paragraphs>
  <Slides>28</Slides>
  <Notes>14</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28</vt:i4>
      </vt:variant>
    </vt:vector>
  </HeadingPairs>
  <TitlesOfParts>
    <vt:vector size="41" baseType="lpstr">
      <vt:lpstr>Aptos</vt:lpstr>
      <vt:lpstr>Arial</vt:lpstr>
      <vt:lpstr>Calibri</vt:lpstr>
      <vt:lpstr>Gotham Narrow Bold</vt:lpstr>
      <vt:lpstr>Gotham Narrow Medium</vt:lpstr>
      <vt:lpstr>Inter</vt:lpstr>
      <vt:lpstr>Lucida Bright</vt:lpstr>
      <vt:lpstr>math</vt:lpstr>
      <vt:lpstr>Microsoft Sans Serif</vt:lpstr>
      <vt:lpstr>Sentinel Book</vt:lpstr>
      <vt:lpstr>Sentinel Semibold</vt:lpstr>
      <vt:lpstr>Times New Roman</vt:lpstr>
      <vt:lpstr>Office Theme</vt:lpstr>
      <vt:lpstr>  Program Sustainability </vt:lpstr>
      <vt:lpstr>Ground Rule   Engage - Engagement benefits everyone participating in the discussion. It is essential that we take the opportunity to learn from one another.     If possible, please keep the cameras on.</vt:lpstr>
      <vt:lpstr>Agenda</vt:lpstr>
      <vt:lpstr>Training Objective</vt:lpstr>
      <vt:lpstr>Sustainability Practices Kahoot – Ice Breaker   </vt:lpstr>
      <vt:lpstr>Sustainability  Everyone wants it; everyone sees it differently. </vt:lpstr>
      <vt:lpstr>Thinking Broadly</vt:lpstr>
      <vt:lpstr>Connectivity</vt:lpstr>
      <vt:lpstr>Strategic Planning</vt:lpstr>
      <vt:lpstr>Collaborating for Financial Sustainability - Partnerships</vt:lpstr>
      <vt:lpstr>Steps to collaboration </vt:lpstr>
      <vt:lpstr>Program Evaluation</vt:lpstr>
      <vt:lpstr>Program Adaptability</vt:lpstr>
      <vt:lpstr>Communications</vt:lpstr>
      <vt:lpstr>Leverage Technology</vt:lpstr>
      <vt:lpstr>Funding Stability</vt:lpstr>
      <vt:lpstr>Understanding the Importance of Financial Sustainability in Nonprofits</vt:lpstr>
      <vt:lpstr>21st CCLC PROGRAM Sustainability Plan - Example   </vt:lpstr>
      <vt:lpstr>Sustainability Practices   </vt:lpstr>
      <vt:lpstr> Sustainability Practices   </vt:lpstr>
      <vt:lpstr>Finding Funding Worksheet  One of the steps to finding funding to sustain your afterschool program is to identify and pursue a diverse blend of funding sources. Use this worksheet to brainstorm the various sources of funding that you use or could use to sustain your program.</vt:lpstr>
      <vt:lpstr>COSA Team</vt:lpstr>
      <vt:lpstr>General Sustainability Resource Sites  </vt:lpstr>
      <vt:lpstr>Collaboration Resource Sites </vt:lpstr>
      <vt:lpstr>Advocacy Resources Sites </vt:lpstr>
      <vt:lpstr>General Grant and Foundation Sites </vt:lpstr>
      <vt:lpstr>Give me your feedback!</vt:lpstr>
      <vt:lpstr>Thanks for Attending Attendance Survey Link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 Hollings</dc:creator>
  <cp:lastModifiedBy>Michelle Toney</cp:lastModifiedBy>
  <cp:revision>34</cp:revision>
  <dcterms:created xsi:type="dcterms:W3CDTF">2024-03-12T13:04:10Z</dcterms:created>
  <dcterms:modified xsi:type="dcterms:W3CDTF">2025-04-20T03:40:05Z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0x01010028D228E928EAD24CB53BFD7E667FE076</vt:lpwstr>
  </property>
  <property fmtid="{D5CDD505-2E9C-101B-9397-08002B2CF9AE}" pid="3" name="MediaServiceImageTags">
    <vt:lpwstr/>
  </property>
</Properties>
</file>